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media/image21.jpg" ContentType="image/png"/>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89"/>
  </p:notesMasterIdLst>
  <p:handoutMasterIdLst>
    <p:handoutMasterId r:id="rId90"/>
  </p:handoutMasterIdLst>
  <p:sldIdLst>
    <p:sldId id="256" r:id="rId3"/>
    <p:sldId id="261" r:id="rId4"/>
    <p:sldId id="315" r:id="rId5"/>
    <p:sldId id="362" r:id="rId6"/>
    <p:sldId id="376" r:id="rId7"/>
    <p:sldId id="378" r:id="rId8"/>
    <p:sldId id="379" r:id="rId9"/>
    <p:sldId id="380" r:id="rId10"/>
    <p:sldId id="381" r:id="rId11"/>
    <p:sldId id="382" r:id="rId12"/>
    <p:sldId id="383" r:id="rId13"/>
    <p:sldId id="384" r:id="rId14"/>
    <p:sldId id="445" r:id="rId15"/>
    <p:sldId id="446" r:id="rId16"/>
    <p:sldId id="364" r:id="rId17"/>
    <p:sldId id="321" r:id="rId18"/>
    <p:sldId id="264" r:id="rId19"/>
    <p:sldId id="265" r:id="rId20"/>
    <p:sldId id="266" r:id="rId21"/>
    <p:sldId id="320" r:id="rId22"/>
    <p:sldId id="319" r:id="rId23"/>
    <p:sldId id="318" r:id="rId24"/>
    <p:sldId id="317" r:id="rId25"/>
    <p:sldId id="316" r:id="rId26"/>
    <p:sldId id="372" r:id="rId27"/>
    <p:sldId id="270" r:id="rId28"/>
    <p:sldId id="386" r:id="rId29"/>
    <p:sldId id="387" r:id="rId30"/>
    <p:sldId id="388" r:id="rId31"/>
    <p:sldId id="389" r:id="rId32"/>
    <p:sldId id="390" r:id="rId33"/>
    <p:sldId id="391" r:id="rId34"/>
    <p:sldId id="392" r:id="rId35"/>
    <p:sldId id="393" r:id="rId36"/>
    <p:sldId id="394" r:id="rId37"/>
    <p:sldId id="449" r:id="rId38"/>
    <p:sldId id="395" r:id="rId39"/>
    <p:sldId id="461" r:id="rId40"/>
    <p:sldId id="398" r:id="rId41"/>
    <p:sldId id="399" r:id="rId42"/>
    <p:sldId id="400" r:id="rId43"/>
    <p:sldId id="401" r:id="rId44"/>
    <p:sldId id="402" r:id="rId45"/>
    <p:sldId id="403" r:id="rId46"/>
    <p:sldId id="404" r:id="rId47"/>
    <p:sldId id="405" r:id="rId48"/>
    <p:sldId id="406" r:id="rId49"/>
    <p:sldId id="407" r:id="rId50"/>
    <p:sldId id="462" r:id="rId51"/>
    <p:sldId id="409" r:id="rId52"/>
    <p:sldId id="410" r:id="rId53"/>
    <p:sldId id="453" r:id="rId54"/>
    <p:sldId id="412" r:id="rId55"/>
    <p:sldId id="454" r:id="rId56"/>
    <p:sldId id="474" r:id="rId57"/>
    <p:sldId id="415" r:id="rId58"/>
    <p:sldId id="416" r:id="rId59"/>
    <p:sldId id="471" r:id="rId60"/>
    <p:sldId id="418" r:id="rId61"/>
    <p:sldId id="463" r:id="rId62"/>
    <p:sldId id="420" r:id="rId63"/>
    <p:sldId id="421" r:id="rId64"/>
    <p:sldId id="464" r:id="rId65"/>
    <p:sldId id="423" r:id="rId66"/>
    <p:sldId id="468" r:id="rId67"/>
    <p:sldId id="475" r:id="rId68"/>
    <p:sldId id="465" r:id="rId69"/>
    <p:sldId id="427" r:id="rId70"/>
    <p:sldId id="472" r:id="rId71"/>
    <p:sldId id="429" r:id="rId72"/>
    <p:sldId id="466" r:id="rId73"/>
    <p:sldId id="431" r:id="rId74"/>
    <p:sldId id="432" r:id="rId75"/>
    <p:sldId id="467" r:id="rId76"/>
    <p:sldId id="434" r:id="rId77"/>
    <p:sldId id="469" r:id="rId78"/>
    <p:sldId id="476" r:id="rId79"/>
    <p:sldId id="470" r:id="rId80"/>
    <p:sldId id="438" r:id="rId81"/>
    <p:sldId id="473" r:id="rId82"/>
    <p:sldId id="440" r:id="rId83"/>
    <p:sldId id="443" r:id="rId84"/>
    <p:sldId id="450" r:id="rId85"/>
    <p:sldId id="448" r:id="rId86"/>
    <p:sldId id="441" r:id="rId87"/>
    <p:sldId id="477" r:id="rId88"/>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36" autoAdjust="0"/>
    <p:restoredTop sz="57075" autoAdjust="0"/>
  </p:normalViewPr>
  <p:slideViewPr>
    <p:cSldViewPr>
      <p:cViewPr varScale="1">
        <p:scale>
          <a:sx n="43" d="100"/>
          <a:sy n="43" d="100"/>
        </p:scale>
        <p:origin x="1320" y="200"/>
      </p:cViewPr>
      <p:guideLst>
        <p:guide orient="horz" pos="1620"/>
        <p:guide pos="2880"/>
      </p:guideLst>
    </p:cSldViewPr>
  </p:slideViewPr>
  <p:notesTextViewPr>
    <p:cViewPr>
      <p:scale>
        <a:sx n="3" d="2"/>
        <a:sy n="3" d="2"/>
      </p:scale>
      <p:origin x="0" y="0"/>
    </p:cViewPr>
  </p:notesTextViewPr>
  <p:sorterViewPr>
    <p:cViewPr>
      <p:scale>
        <a:sx n="130" d="100"/>
        <a:sy n="130" d="100"/>
      </p:scale>
      <p:origin x="0" y="-1506"/>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handoutMaster" Target="handoutMasters/handoutMaster1.xml"/><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275244C-C2F6-4005-99AD-2E7F1FB12286}" type="datetimeFigureOut">
              <a:rPr lang="en-AU" smtClean="0"/>
              <a:t>18/10/17</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46DECAB-126D-48D9-B26F-AF7763C0D4AC}" type="slidenum">
              <a:rPr lang="en-AU" smtClean="0"/>
              <a:t>‹#›</a:t>
            </a:fld>
            <a:endParaRPr lang="en-AU"/>
          </a:p>
        </p:txBody>
      </p:sp>
    </p:spTree>
    <p:extLst>
      <p:ext uri="{BB962C8B-B14F-4D97-AF65-F5344CB8AC3E}">
        <p14:creationId xmlns:p14="http://schemas.microsoft.com/office/powerpoint/2010/main" val="2364084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B9AE471-DAF9-4B5A-A67B-3C27FD782BED}" type="datetimeFigureOut">
              <a:rPr lang="en-AU" smtClean="0"/>
              <a:t>18/10/17</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96DDB78-D152-48B8-8439-99FA316E0355}" type="slidenum">
              <a:rPr lang="en-AU" smtClean="0"/>
              <a:t>‹#›</a:t>
            </a:fld>
            <a:endParaRPr lang="en-AU"/>
          </a:p>
        </p:txBody>
      </p:sp>
    </p:spTree>
    <p:extLst>
      <p:ext uri="{BB962C8B-B14F-4D97-AF65-F5344CB8AC3E}">
        <p14:creationId xmlns:p14="http://schemas.microsoft.com/office/powerpoint/2010/main" val="325794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 Id="rId3" Type="http://schemas.openxmlformats.org/officeDocument/2006/relationships/hyperlink" Target="https://www.surveymonkey.com/r/PD3evaluation"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 Id="rId3" Type="http://schemas.openxmlformats.org/officeDocument/2006/relationships/hyperlink" Target="http://www.resolve.edu.au/year-9-tens-and-units-1?resource=367" TargetMode="Externa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 Id="rId3" Type="http://schemas.openxmlformats.org/officeDocument/2006/relationships/hyperlink" Target="http://www.resolve.edu.au/year-9-tens-and-units-1?resource=367" TargetMode="Externa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 Id="rId3" Type="http://schemas.openxmlformats.org/officeDocument/2006/relationships/hyperlink" Target="http://www.resolve.edu.au/year-910-pythagoras-and-trigonometry-trial" TargetMode="Externa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1</a:t>
            </a:fld>
            <a:endParaRPr lang="en-AU"/>
          </a:p>
        </p:txBody>
      </p:sp>
    </p:spTree>
    <p:extLst>
      <p:ext uri="{BB962C8B-B14F-4D97-AF65-F5344CB8AC3E}">
        <p14:creationId xmlns:p14="http://schemas.microsoft.com/office/powerpoint/2010/main" val="3071765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4" name="Shape 21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AU" sz="1200" b="0" i="0" u="none" strike="noStrike" cap="none">
                <a:solidFill>
                  <a:schemeClr val="dk1"/>
                </a:solidFill>
                <a:latin typeface="Calibri"/>
                <a:ea typeface="Calibri"/>
                <a:cs typeface="Calibri"/>
                <a:sym typeface="Calibri"/>
              </a:rPr>
              <a:t>10</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693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AU" sz="1200" b="0" i="0" u="none" strike="noStrike" cap="none" dirty="0" smtClean="0">
                <a:solidFill>
                  <a:schemeClr val="dk1"/>
                </a:solidFill>
                <a:latin typeface="Calibri"/>
                <a:ea typeface="Calibri"/>
                <a:cs typeface="Calibri"/>
                <a:sym typeface="Calibri"/>
              </a:rPr>
              <a:t>This is the list of the titles of the various modules. The intention is that the modules can be accessed</a:t>
            </a:r>
            <a:r>
              <a:rPr lang="en-AU" sz="1200" b="0" i="0" u="none" strike="noStrike" cap="none" baseline="0" dirty="0" smtClean="0">
                <a:solidFill>
                  <a:schemeClr val="dk1"/>
                </a:solidFill>
                <a:latin typeface="Calibri"/>
                <a:ea typeface="Calibri"/>
                <a:cs typeface="Calibri"/>
                <a:sym typeface="Calibri"/>
              </a:rPr>
              <a:t> individually or in sequence.</a:t>
            </a:r>
          </a:p>
          <a:p>
            <a:pPr marL="0" marR="0" lvl="0" indent="0" algn="l" rtl="0">
              <a:spcBef>
                <a:spcPts val="0"/>
              </a:spcBef>
              <a:buClr>
                <a:schemeClr val="dk1"/>
              </a:buClr>
              <a:buSzPct val="25000"/>
              <a:buFont typeface="Calibri"/>
              <a:buNone/>
            </a:pPr>
            <a:endParaRPr lang="en-AU"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AU" sz="1200" b="0" i="0" u="none" strike="noStrike" cap="none" baseline="0" dirty="0" smtClean="0">
                <a:solidFill>
                  <a:schemeClr val="dk1"/>
                </a:solidFill>
                <a:latin typeface="Calibri"/>
                <a:ea typeface="Calibri"/>
                <a:cs typeface="Calibri"/>
                <a:sym typeface="Calibri"/>
              </a:rPr>
              <a:t>PLM 6 and 7 will be trialled in 2018.</a:t>
            </a:r>
            <a:endParaRPr sz="1200" b="0" i="0" u="none" strike="noStrike" cap="none" dirty="0">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AU" sz="1200" b="0" i="0" u="none" strike="noStrike" cap="none">
                <a:solidFill>
                  <a:schemeClr val="dk1"/>
                </a:solidFill>
                <a:latin typeface="Calibri"/>
                <a:ea typeface="Calibri"/>
                <a:cs typeface="Calibri"/>
                <a:sym typeface="Calibri"/>
              </a:rPr>
              <a:t>11</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1636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AU" sz="1200" b="0" i="0" u="none" strike="noStrike" cap="none">
                <a:solidFill>
                  <a:schemeClr val="dk1"/>
                </a:solidFill>
                <a:latin typeface="Calibri"/>
                <a:ea typeface="Calibri"/>
                <a:cs typeface="Calibri"/>
                <a:sym typeface="Calibri"/>
              </a:rPr>
              <a:t>12</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8090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r>
              <a:rPr lang="en-AU" sz="1200" b="0" i="0" u="none" strike="noStrike" cap="none" dirty="0" smtClean="0">
                <a:solidFill>
                  <a:schemeClr val="dk1"/>
                </a:solidFill>
                <a:latin typeface="Calibri"/>
                <a:ea typeface="Calibri"/>
                <a:cs typeface="Calibri"/>
                <a:sym typeface="Calibri"/>
              </a:rPr>
              <a:t>The Protocol</a:t>
            </a:r>
            <a:r>
              <a:rPr lang="en-AU" sz="1200" b="0" i="0" u="none" strike="noStrike" cap="none" baseline="0" dirty="0" smtClean="0">
                <a:solidFill>
                  <a:schemeClr val="dk1"/>
                </a:solidFill>
                <a:latin typeface="Calibri"/>
                <a:ea typeface="Calibri"/>
                <a:cs typeface="Calibri"/>
                <a:sym typeface="Calibri"/>
              </a:rPr>
              <a:t> has three parts which each address a different dimension of mathematics teaching.</a:t>
            </a:r>
            <a:endParaRPr sz="1200" b="0" i="0" u="none" strike="noStrike" cap="none" dirty="0">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AU" sz="1200" b="0" i="0" u="none" strike="noStrike" cap="none">
                <a:solidFill>
                  <a:schemeClr val="dk1"/>
                </a:solidFill>
                <a:latin typeface="Calibri"/>
                <a:ea typeface="Calibri"/>
                <a:cs typeface="Calibri"/>
                <a:sym typeface="Calibri"/>
              </a:rPr>
              <a:t>13</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8427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 stem that precedes</a:t>
            </a:r>
            <a:r>
              <a:rPr lang="en-AU" baseline="0" dirty="0" smtClean="0"/>
              <a:t> these statements from the Protocol is  …</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smtClean="0"/>
              <a:t>reSolve</a:t>
            </a:r>
            <a:r>
              <a:rPr lang="en-AU" dirty="0" smtClean="0"/>
              <a:t> tasks are challenging yet accessible. </a:t>
            </a:r>
            <a:r>
              <a:rPr lang="en-AU" dirty="0" err="1" smtClean="0"/>
              <a:t>reSolve</a:t>
            </a:r>
            <a:r>
              <a:rPr lang="en-AU" dirty="0" smtClean="0"/>
              <a:t> contests a view that some students can “do” mathematics well and others cannot, by …: </a:t>
            </a: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14</a:t>
            </a:fld>
            <a:endParaRPr lang="en-AU"/>
          </a:p>
        </p:txBody>
      </p:sp>
    </p:spTree>
    <p:extLst>
      <p:ext uri="{BB962C8B-B14F-4D97-AF65-F5344CB8AC3E}">
        <p14:creationId xmlns:p14="http://schemas.microsoft.com/office/powerpoint/2010/main" val="289965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AITSL teaching standards are written at four levels: </a:t>
            </a:r>
            <a:r>
              <a:rPr lang="en-AU" dirty="0" smtClean="0"/>
              <a:t>Graduate; Proficient; Highly Accomplished; and Lead.</a:t>
            </a:r>
          </a:p>
          <a:p>
            <a:endParaRPr lang="en-AU" dirty="0" smtClean="0"/>
          </a:p>
          <a:p>
            <a:r>
              <a:rPr lang="en-AU" dirty="0" smtClean="0"/>
              <a:t>This module in particular addresses the above statements from Standards 1 and 4. </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Of course, the module also</a:t>
            </a:r>
            <a:r>
              <a:rPr lang="en-AU" sz="1200" kern="1200" baseline="0" dirty="0" smtClean="0">
                <a:solidFill>
                  <a:schemeClr val="tx1"/>
                </a:solidFill>
                <a:effectLst/>
                <a:latin typeface="+mn-lt"/>
                <a:ea typeface="+mn-ea"/>
                <a:cs typeface="+mn-cs"/>
              </a:rPr>
              <a:t> contributes to addressing </a:t>
            </a:r>
            <a:r>
              <a:rPr lang="en-AU" sz="1200" kern="1200" dirty="0" smtClean="0">
                <a:solidFill>
                  <a:schemeClr val="tx1"/>
                </a:solidFill>
                <a:effectLst/>
                <a:latin typeface="+mn-lt"/>
                <a:ea typeface="+mn-ea"/>
                <a:cs typeface="+mn-cs"/>
              </a:rPr>
              <a:t>Standard 6 – Engage in professional learning</a:t>
            </a:r>
          </a:p>
          <a:p>
            <a:endParaRPr lang="en-AU" dirty="0" smtClean="0"/>
          </a:p>
          <a:p>
            <a:endParaRPr lang="en-AU"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4128B65-19DC-4862-AC14-BFFA888E7238}" type="slidenum">
              <a:rPr lang="en-AU" smtClean="0"/>
              <a:t>15</a:t>
            </a:fld>
            <a:endParaRPr lang="en-AU"/>
          </a:p>
        </p:txBody>
      </p:sp>
    </p:spTree>
    <p:extLst>
      <p:ext uri="{BB962C8B-B14F-4D97-AF65-F5344CB8AC3E}">
        <p14:creationId xmlns:p14="http://schemas.microsoft.com/office/powerpoint/2010/main" val="3574999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This part allows participants to discuss the nature of difference and the challenge of including all students in the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It is suggested that you show each slide and allow participants to read the slide</a:t>
            </a:r>
            <a:r>
              <a:rPr lang="en-AU" sz="1200" kern="1200" baseline="0" dirty="0" smtClean="0">
                <a:solidFill>
                  <a:schemeClr val="tx1"/>
                </a:solidFill>
                <a:effectLst/>
                <a:latin typeface="+mn-lt"/>
                <a:ea typeface="+mn-ea"/>
                <a:cs typeface="+mn-cs"/>
              </a:rPr>
              <a:t>. It is suggested that you print the handout which has the key statements for participants to read and make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There is a plenary discussion at the end of this part. Give participants advance notice of this.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16</a:t>
            </a:fld>
            <a:endParaRPr lang="en-AU"/>
          </a:p>
        </p:txBody>
      </p:sp>
    </p:spTree>
    <p:extLst>
      <p:ext uri="{BB962C8B-B14F-4D97-AF65-F5344CB8AC3E}">
        <p14:creationId xmlns:p14="http://schemas.microsoft.com/office/powerpoint/2010/main" val="868324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Invite participants to read through</a:t>
            </a:r>
            <a:r>
              <a:rPr lang="en-AU" sz="1200" kern="1200" baseline="0" dirty="0" smtClean="0">
                <a:solidFill>
                  <a:schemeClr val="tx1"/>
                </a:solidFill>
                <a:effectLst/>
                <a:latin typeface="+mn-lt"/>
                <a:ea typeface="+mn-ea"/>
                <a:cs typeface="+mn-cs"/>
              </a:rPr>
              <a:t> the slide (or the handout). Invite them to clarify any terms or ideas that may not be clear.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B4CF74C-0F3F-4F36-8F2B-4F12DC1BE6ED}" type="slidenum">
              <a:rPr lang="en-AU" smtClean="0"/>
              <a:t>17</a:t>
            </a:fld>
            <a:endParaRPr lang="en-AU"/>
          </a:p>
        </p:txBody>
      </p:sp>
    </p:spTree>
    <p:extLst>
      <p:ext uri="{BB962C8B-B14F-4D97-AF65-F5344CB8AC3E}">
        <p14:creationId xmlns:p14="http://schemas.microsoft.com/office/powerpoint/2010/main" val="3355393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Three powerful statements supported with an explanatory clause.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Invite participants to read through</a:t>
            </a:r>
            <a:r>
              <a:rPr lang="en-AU" sz="1200" kern="1200" baseline="0" dirty="0" smtClean="0">
                <a:solidFill>
                  <a:schemeClr val="tx1"/>
                </a:solidFill>
                <a:effectLst/>
                <a:latin typeface="+mn-lt"/>
                <a:ea typeface="+mn-ea"/>
                <a:cs typeface="+mn-cs"/>
              </a:rPr>
              <a:t>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18</a:t>
            </a:fld>
            <a:endParaRPr lang="en-AU"/>
          </a:p>
        </p:txBody>
      </p:sp>
    </p:spTree>
    <p:extLst>
      <p:ext uri="{BB962C8B-B14F-4D97-AF65-F5344CB8AC3E}">
        <p14:creationId xmlns:p14="http://schemas.microsoft.com/office/powerpoint/2010/main" val="464298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Acknowledge that we all have assumptions on which we base our teaching.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smtClean="0">
                <a:solidFill>
                  <a:schemeClr val="tx1"/>
                </a:solidFill>
                <a:effectLst/>
                <a:latin typeface="+mn-lt"/>
                <a:ea typeface="+mn-ea"/>
                <a:cs typeface="+mn-cs"/>
              </a:rPr>
              <a:t>reSolve</a:t>
            </a:r>
            <a:r>
              <a:rPr lang="en-AU" sz="1200" kern="1200" dirty="0" smtClean="0">
                <a:solidFill>
                  <a:schemeClr val="tx1"/>
                </a:solidFill>
                <a:effectLst/>
                <a:latin typeface="+mn-lt"/>
                <a:ea typeface="+mn-ea"/>
                <a:cs typeface="+mn-cs"/>
              </a:rPr>
              <a:t> takes an explicit stance that all students</a:t>
            </a:r>
            <a:r>
              <a:rPr lang="en-AU" sz="1200" kern="1200" baseline="0" dirty="0" smtClean="0">
                <a:solidFill>
                  <a:schemeClr val="tx1"/>
                </a:solidFill>
                <a:effectLst/>
                <a:latin typeface="+mn-lt"/>
                <a:ea typeface="+mn-ea"/>
                <a:cs typeface="+mn-cs"/>
              </a:rPr>
              <a:t> have maximum opportunity to learn in mixed achievement whole class groups. Of course, the resources can also be used with other groupings.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19</a:t>
            </a:fld>
            <a:endParaRPr lang="en-AU"/>
          </a:p>
        </p:txBody>
      </p:sp>
    </p:spTree>
    <p:extLst>
      <p:ext uri="{BB962C8B-B14F-4D97-AF65-F5344CB8AC3E}">
        <p14:creationId xmlns:p14="http://schemas.microsoft.com/office/powerpoint/2010/main" val="165195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graphic</a:t>
            </a:r>
            <a:r>
              <a:rPr lang="en-AU" sz="1200" kern="1200" baseline="0" dirty="0" smtClean="0">
                <a:solidFill>
                  <a:schemeClr val="tx1"/>
                </a:solidFill>
                <a:effectLst/>
                <a:latin typeface="+mn-lt"/>
                <a:ea typeface="+mn-ea"/>
                <a:cs typeface="+mn-cs"/>
              </a:rPr>
              <a:t> includes </a:t>
            </a:r>
            <a:r>
              <a:rPr lang="en-AU" sz="1200" kern="1200" dirty="0" smtClean="0">
                <a:solidFill>
                  <a:schemeClr val="tx1"/>
                </a:solidFill>
                <a:effectLst/>
                <a:latin typeface="+mn-lt"/>
                <a:ea typeface="+mn-ea"/>
                <a:cs typeface="+mn-cs"/>
              </a:rPr>
              <a:t>a distribution of NAPLAN scores for the respective year levels, intending to represent graphically the challenge of dealing with difference.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graph illustrates that there are quite a few year 9 students who scored below the median of year 5 students, and quite a few year 5 students who are above the mean of year 9 students. Of course the scaling makes such graphs difficult to use to make firm judgments, but they do illustrate the significance of differences in achievement across the student cohorts.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It is noted that the goal, in the </a:t>
            </a:r>
            <a:r>
              <a:rPr lang="en-AU" sz="1200" i="1" kern="1200" dirty="0" err="1" smtClean="0">
                <a:solidFill>
                  <a:schemeClr val="tx1"/>
                </a:solidFill>
                <a:effectLst/>
                <a:latin typeface="+mn-lt"/>
                <a:ea typeface="+mn-ea"/>
                <a:cs typeface="+mn-cs"/>
              </a:rPr>
              <a:t>reSolve</a:t>
            </a:r>
            <a:r>
              <a:rPr lang="en-AU" sz="1200" kern="1200" dirty="0" smtClean="0">
                <a:solidFill>
                  <a:schemeClr val="tx1"/>
                </a:solidFill>
                <a:effectLst/>
                <a:latin typeface="+mn-lt"/>
                <a:ea typeface="+mn-ea"/>
                <a:cs typeface="+mn-cs"/>
              </a:rPr>
              <a:t> project at least, is to offer all students experiences that are appropriately challenging using content from the curriculum at the year they are operating. You might invite participants to comment on what the graphic “says” to them.</a:t>
            </a:r>
          </a:p>
          <a:p>
            <a:endParaRPr lang="en-AU" dirty="0"/>
          </a:p>
        </p:txBody>
      </p:sp>
      <p:sp>
        <p:nvSpPr>
          <p:cNvPr id="4" name="Slide Number Placeholder 3"/>
          <p:cNvSpPr>
            <a:spLocks noGrp="1"/>
          </p:cNvSpPr>
          <p:nvPr>
            <p:ph type="sldNum" sz="quarter" idx="10"/>
          </p:nvPr>
        </p:nvSpPr>
        <p:spPr/>
        <p:txBody>
          <a:bodyPr/>
          <a:lstStyle/>
          <a:p>
            <a:fld id="{1B4CF74C-0F3F-4F36-8F2B-4F12DC1BE6ED}" type="slidenum">
              <a:rPr lang="en-AU" smtClean="0"/>
              <a:t>2</a:t>
            </a:fld>
            <a:endParaRPr lang="en-AU"/>
          </a:p>
        </p:txBody>
      </p:sp>
    </p:spTree>
    <p:extLst>
      <p:ext uri="{BB962C8B-B14F-4D97-AF65-F5344CB8AC3E}">
        <p14:creationId xmlns:p14="http://schemas.microsoft.com/office/powerpoint/2010/main" val="3858827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This is a reference from a presentation by Bill Barton at ICME 13. Equity means not “dumbing down” the expectations and tasks. </a:t>
            </a: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20</a:t>
            </a:fld>
            <a:endParaRPr lang="en-AU"/>
          </a:p>
        </p:txBody>
      </p:sp>
    </p:spTree>
    <p:extLst>
      <p:ext uri="{BB962C8B-B14F-4D97-AF65-F5344CB8AC3E}">
        <p14:creationId xmlns:p14="http://schemas.microsoft.com/office/powerpoint/2010/main" val="367920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Note that </a:t>
            </a:r>
            <a:r>
              <a:rPr lang="en-AU" dirty="0" err="1" smtClean="0"/>
              <a:t>reSolve</a:t>
            </a:r>
            <a:r>
              <a:rPr lang="en-AU" dirty="0" smtClean="0"/>
              <a:t> resources</a:t>
            </a:r>
            <a:r>
              <a:rPr lang="en-AU" baseline="0" dirty="0" smtClean="0"/>
              <a:t> assume that teachers will accommodate differences within the one experience so that students feel they are part of a class community rather than feeling excluded from it.</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21</a:t>
            </a:fld>
            <a:endParaRPr lang="en-AU"/>
          </a:p>
        </p:txBody>
      </p:sp>
    </p:spTree>
    <p:extLst>
      <p:ext uri="{BB962C8B-B14F-4D97-AF65-F5344CB8AC3E}">
        <p14:creationId xmlns:p14="http://schemas.microsoft.com/office/powerpoint/2010/main" val="35691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DDB78-D152-48B8-8439-99FA316E0355}" type="slidenum">
              <a:rPr lang="en-AU" smtClean="0"/>
              <a:t>22</a:t>
            </a:fld>
            <a:endParaRPr lang="en-AU"/>
          </a:p>
        </p:txBody>
      </p:sp>
    </p:spTree>
    <p:extLst>
      <p:ext uri="{BB962C8B-B14F-4D97-AF65-F5344CB8AC3E}">
        <p14:creationId xmlns:p14="http://schemas.microsoft.com/office/powerpoint/2010/main" val="2102905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DDB78-D152-48B8-8439-99FA316E0355}" type="slidenum">
              <a:rPr lang="en-AU" smtClean="0"/>
              <a:t>23</a:t>
            </a:fld>
            <a:endParaRPr lang="en-AU"/>
          </a:p>
        </p:txBody>
      </p:sp>
    </p:spTree>
    <p:extLst>
      <p:ext uri="{BB962C8B-B14F-4D97-AF65-F5344CB8AC3E}">
        <p14:creationId xmlns:p14="http://schemas.microsoft.com/office/powerpoint/2010/main" val="1169492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Note that the self-fulfilling prophecy effect is important for teachers to consider and indicates that there are implications for the ways we group students, the language we use with them and even our body language.</a:t>
            </a: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24</a:t>
            </a:fld>
            <a:endParaRPr lang="en-AU"/>
          </a:p>
        </p:txBody>
      </p:sp>
    </p:spTree>
    <p:extLst>
      <p:ext uri="{BB962C8B-B14F-4D97-AF65-F5344CB8AC3E}">
        <p14:creationId xmlns:p14="http://schemas.microsoft.com/office/powerpoint/2010/main" val="2546461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Invite participants to discuss what they see as the implications of such statements.</a:t>
            </a:r>
          </a:p>
          <a:p>
            <a:endParaRPr lang="en-AU" baseline="0" dirty="0" smtClean="0"/>
          </a:p>
          <a:p>
            <a:r>
              <a:rPr lang="en-AU" baseline="0" dirty="0" smtClean="0"/>
              <a:t>If there seems to be a consensus, record their comments. These can be used later in the module.</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25</a:t>
            </a:fld>
            <a:endParaRPr lang="en-AU"/>
          </a:p>
        </p:txBody>
      </p:sp>
    </p:spTree>
    <p:extLst>
      <p:ext uri="{BB962C8B-B14F-4D97-AF65-F5344CB8AC3E}">
        <p14:creationId xmlns:p14="http://schemas.microsoft.com/office/powerpoint/2010/main" val="398317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This part of the module offers some suggestions of strategies that can assist participants</a:t>
            </a:r>
            <a:r>
              <a:rPr lang="en-AU" sz="1200" kern="1200" baseline="0" dirty="0" smtClean="0">
                <a:solidFill>
                  <a:schemeClr val="tx1"/>
                </a:solidFill>
                <a:effectLst/>
                <a:latin typeface="+mn-lt"/>
                <a:ea typeface="+mn-ea"/>
                <a:cs typeface="+mn-cs"/>
              </a:rPr>
              <a:t> in planning to address difference in their classes.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The following slides illustrate the strategies using specific examples from </a:t>
            </a:r>
            <a:r>
              <a:rPr lang="en-AU" sz="1200" kern="1200" baseline="0" dirty="0" err="1" smtClean="0">
                <a:solidFill>
                  <a:schemeClr val="tx1"/>
                </a:solidFill>
                <a:effectLst/>
                <a:latin typeface="+mn-lt"/>
                <a:ea typeface="+mn-ea"/>
                <a:cs typeface="+mn-cs"/>
              </a:rPr>
              <a:t>reSolve</a:t>
            </a:r>
            <a:r>
              <a:rPr lang="en-AU" sz="1200" kern="1200" baseline="0" dirty="0" smtClean="0">
                <a:solidFill>
                  <a:schemeClr val="tx1"/>
                </a:solidFill>
                <a:effectLst/>
                <a:latin typeface="+mn-lt"/>
                <a:ea typeface="+mn-ea"/>
                <a:cs typeface="+mn-cs"/>
              </a:rPr>
              <a:t>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In the subsequent part of the module, participants discuss how the strategies might be applied to other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26</a:t>
            </a:fld>
            <a:endParaRPr lang="en-AU"/>
          </a:p>
        </p:txBody>
      </p:sp>
    </p:spTree>
    <p:extLst>
      <p:ext uri="{BB962C8B-B14F-4D97-AF65-F5344CB8AC3E}">
        <p14:creationId xmlns:p14="http://schemas.microsoft.com/office/powerpoint/2010/main" val="1937768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By clicking on the respective picture, the slideshow takes</a:t>
            </a:r>
            <a:r>
              <a:rPr lang="en-AU" baseline="0" dirty="0" smtClean="0"/>
              <a:t> you to examples of the three differentiation strategies as they apply in that classroom resource.</a:t>
            </a:r>
            <a:endParaRPr lang="en-AU" dirty="0" smtClean="0"/>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It is assumed that if the participants are all primary teachers you would choose the Foundation and Year 3 examples.</a:t>
            </a:r>
          </a:p>
          <a:p>
            <a:endParaRPr lang="en-AU" dirty="0" smtClean="0"/>
          </a:p>
          <a:p>
            <a:r>
              <a:rPr lang="en-AU" dirty="0" smtClean="0"/>
              <a:t>It is assumed that if the participants are all secondary teachers you would choose the Year 9 and 10 examples.</a:t>
            </a:r>
          </a:p>
          <a:p>
            <a:endParaRPr lang="en-AU" dirty="0" smtClean="0"/>
          </a:p>
          <a:p>
            <a:r>
              <a:rPr lang="en-AU" dirty="0" smtClean="0"/>
              <a:t>If the group is mixed, it is suggested</a:t>
            </a:r>
            <a:r>
              <a:rPr lang="en-AU" baseline="0" dirty="0" smtClean="0"/>
              <a:t> you choose just two of these to work through.</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27</a:t>
            </a:fld>
            <a:endParaRPr lang="en-AU"/>
          </a:p>
        </p:txBody>
      </p:sp>
    </p:spTree>
    <p:extLst>
      <p:ext uri="{BB962C8B-B14F-4D97-AF65-F5344CB8AC3E}">
        <p14:creationId xmlns:p14="http://schemas.microsoft.com/office/powerpoint/2010/main" val="2418384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FF0000"/>
              </a:buClr>
              <a:buSzPct val="25000"/>
              <a:buFont typeface="Calibri"/>
              <a:buNone/>
            </a:pPr>
            <a:r>
              <a:rPr lang="en-AU" sz="1200" b="0" i="0" u="none" strike="noStrike" cap="none" dirty="0" smtClean="0">
                <a:solidFill>
                  <a:srgbClr val="FF0000"/>
                </a:solidFill>
                <a:latin typeface="Calibri"/>
                <a:ea typeface="Calibri"/>
                <a:cs typeface="Calibri"/>
                <a:sym typeface="Calibri"/>
              </a:rPr>
              <a:t>The next slide summarises the strategies.</a:t>
            </a:r>
          </a:p>
          <a:p>
            <a:pPr marL="0" marR="0" lvl="0" indent="0" algn="l" rtl="0">
              <a:spcBef>
                <a:spcPts val="0"/>
              </a:spcBef>
              <a:buClr>
                <a:srgbClr val="FF0000"/>
              </a:buClr>
              <a:buSzPct val="25000"/>
              <a:buFont typeface="Calibri"/>
              <a:buNone/>
            </a:pPr>
            <a:endParaRPr lang="en-AU" sz="1200" b="0" i="0" u="none" strike="noStrike" cap="none" dirty="0" smtClean="0">
              <a:solidFill>
                <a:srgbClr val="FF0000"/>
              </a:solidFill>
              <a:latin typeface="Calibri"/>
              <a:ea typeface="Calibri"/>
              <a:cs typeface="Calibri"/>
              <a:sym typeface="Calibri"/>
            </a:endParaRPr>
          </a:p>
          <a:p>
            <a:pPr marL="0" marR="0" lvl="0" indent="0" algn="l" rtl="0">
              <a:spcBef>
                <a:spcPts val="0"/>
              </a:spcBef>
              <a:buClr>
                <a:srgbClr val="FF0000"/>
              </a:buClr>
              <a:buSzPct val="25000"/>
              <a:buFont typeface="Calibri"/>
              <a:buNone/>
            </a:pPr>
            <a:r>
              <a:rPr lang="en-AU" sz="1200" b="0" i="0" u="none" strike="noStrike" cap="none" dirty="0" smtClean="0">
                <a:solidFill>
                  <a:srgbClr val="FF0000"/>
                </a:solidFill>
                <a:latin typeface="Calibri"/>
                <a:ea typeface="Calibri"/>
                <a:cs typeface="Calibri"/>
                <a:sym typeface="Calibri"/>
              </a:rPr>
              <a:t>After that,</a:t>
            </a:r>
            <a:r>
              <a:rPr lang="en-AU" sz="1200" b="0" i="0" u="none" strike="noStrike" cap="none" baseline="0" dirty="0" smtClean="0">
                <a:solidFill>
                  <a:srgbClr val="FF0000"/>
                </a:solidFill>
                <a:latin typeface="Calibri"/>
                <a:ea typeface="Calibri"/>
                <a:cs typeface="Calibri"/>
                <a:sym typeface="Calibri"/>
              </a:rPr>
              <a:t> you can select one or more tasks from the project. The participants can then discuss in small groups how they might differentiate the experience drawing on the three strategies.</a:t>
            </a:r>
          </a:p>
          <a:p>
            <a:pPr marL="0" marR="0" lvl="0" indent="0" algn="l" rtl="0">
              <a:spcBef>
                <a:spcPts val="0"/>
              </a:spcBef>
              <a:buClr>
                <a:srgbClr val="FF0000"/>
              </a:buClr>
              <a:buSzPct val="25000"/>
              <a:buFont typeface="Calibri"/>
              <a:buNone/>
            </a:pPr>
            <a:endParaRPr lang="en-AU" sz="1200" b="0" i="0" u="none" strike="noStrike" cap="none" baseline="0" dirty="0" smtClean="0">
              <a:solidFill>
                <a:srgbClr val="FF0000"/>
              </a:solidFill>
              <a:latin typeface="Calibri"/>
              <a:ea typeface="Calibri"/>
              <a:cs typeface="Calibri"/>
              <a:sym typeface="Calibri"/>
            </a:endParaRPr>
          </a:p>
          <a:p>
            <a:pPr marL="0" marR="0" lvl="0" indent="0" algn="l" rtl="0">
              <a:spcBef>
                <a:spcPts val="0"/>
              </a:spcBef>
              <a:buClr>
                <a:srgbClr val="FF0000"/>
              </a:buClr>
              <a:buSzPct val="25000"/>
              <a:buFont typeface="Calibri"/>
              <a:buNone/>
            </a:pPr>
            <a:r>
              <a:rPr lang="en-AU" sz="1200" b="0" i="0" u="none" strike="noStrike" cap="none" baseline="0" dirty="0" smtClean="0">
                <a:solidFill>
                  <a:srgbClr val="FF0000"/>
                </a:solidFill>
                <a:latin typeface="Calibri"/>
                <a:ea typeface="Calibri"/>
                <a:cs typeface="Calibri"/>
                <a:sym typeface="Calibri"/>
              </a:rPr>
              <a:t>Note that this is not about these particular tasks but to illustrate a process that can be applied in all planning and teaching.</a:t>
            </a:r>
            <a:endParaRPr lang="en-AU" sz="1200" b="0" i="0" u="none" strike="noStrike" cap="none" dirty="0">
              <a:solidFill>
                <a:srgbClr val="FF0000"/>
              </a:solidFill>
              <a:latin typeface="Calibri"/>
              <a:ea typeface="Calibri"/>
              <a:cs typeface="Calibri"/>
              <a:sym typeface="Calibri"/>
            </a:endParaRPr>
          </a:p>
        </p:txBody>
      </p:sp>
      <p:sp>
        <p:nvSpPr>
          <p:cNvPr id="151" name="Shape 15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AU" sz="1200" b="0" i="0" u="none" strike="noStrike" cap="none">
                <a:solidFill>
                  <a:schemeClr val="dk1"/>
                </a:solidFill>
                <a:latin typeface="Calibri"/>
                <a:ea typeface="Calibri"/>
                <a:cs typeface="Calibri"/>
                <a:sym typeface="Calibri"/>
              </a:rPr>
              <a:t>28</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4865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to remind the participants of the suggested strategies.</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29</a:t>
            </a:fld>
            <a:endParaRPr lang="en-AU"/>
          </a:p>
        </p:txBody>
      </p:sp>
    </p:spTree>
    <p:extLst>
      <p:ext uri="{BB962C8B-B14F-4D97-AF65-F5344CB8AC3E}">
        <p14:creationId xmlns:p14="http://schemas.microsoft.com/office/powerpoint/2010/main" val="70346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This</a:t>
            </a:r>
            <a:r>
              <a:rPr lang="en-AU" sz="1200" kern="1200" baseline="0" dirty="0" smtClean="0">
                <a:solidFill>
                  <a:schemeClr val="tx1"/>
                </a:solidFill>
                <a:effectLst/>
                <a:latin typeface="+mn-lt"/>
                <a:ea typeface="+mn-ea"/>
                <a:cs typeface="+mn-cs"/>
              </a:rPr>
              <a:t> is a</a:t>
            </a:r>
            <a:r>
              <a:rPr lang="en-AU" sz="1200" kern="1200" dirty="0" smtClean="0">
                <a:solidFill>
                  <a:schemeClr val="tx1"/>
                </a:solidFill>
                <a:effectLst/>
                <a:latin typeface="+mn-lt"/>
                <a:ea typeface="+mn-ea"/>
                <a:cs typeface="+mn-cs"/>
              </a:rPr>
              <a:t>n overview of the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Part</a:t>
            </a:r>
            <a:r>
              <a:rPr lang="en-AU" sz="1200" kern="1200" baseline="0" dirty="0" smtClean="0">
                <a:solidFill>
                  <a:schemeClr val="tx1"/>
                </a:solidFill>
                <a:effectLst/>
                <a:latin typeface="+mn-lt"/>
                <a:ea typeface="+mn-ea"/>
                <a:cs typeface="+mn-cs"/>
              </a:rPr>
              <a:t> 1 is an overview of the </a:t>
            </a:r>
            <a:r>
              <a:rPr lang="en-AU" sz="1200" kern="1200" baseline="0" dirty="0" err="1" smtClean="0">
                <a:solidFill>
                  <a:schemeClr val="tx1"/>
                </a:solidFill>
                <a:effectLst/>
                <a:latin typeface="+mn-lt"/>
                <a:ea typeface="+mn-ea"/>
                <a:cs typeface="+mn-cs"/>
              </a:rPr>
              <a:t>reSolve</a:t>
            </a:r>
            <a:r>
              <a:rPr lang="en-AU" sz="1200" kern="1200" baseline="0" dirty="0" smtClean="0">
                <a:solidFill>
                  <a:schemeClr val="tx1"/>
                </a:solidFill>
                <a:effectLst/>
                <a:latin typeface="+mn-lt"/>
                <a:ea typeface="+mn-ea"/>
                <a:cs typeface="+mn-cs"/>
              </a:rPr>
              <a:t> project. </a:t>
            </a:r>
            <a:r>
              <a:rPr lang="en-AU" sz="1200" b="1" kern="1200" baseline="0" dirty="0" smtClean="0">
                <a:solidFill>
                  <a:schemeClr val="tx1"/>
                </a:solidFill>
                <a:effectLst/>
                <a:latin typeface="+mn-lt"/>
                <a:ea typeface="+mn-ea"/>
                <a:cs typeface="+mn-cs"/>
              </a:rPr>
              <a:t>If participants have done module 1 or any of the Professional Learning modules, slides 4 to 12 can be skipped.</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module is designed to run for two hours. The</a:t>
            </a:r>
            <a:r>
              <a:rPr lang="en-AU" sz="1200" kern="1200" baseline="0" dirty="0" smtClean="0">
                <a:solidFill>
                  <a:schemeClr val="tx1"/>
                </a:solidFill>
                <a:effectLst/>
                <a:latin typeface="+mn-lt"/>
                <a:ea typeface="+mn-ea"/>
                <a:cs typeface="+mn-cs"/>
              </a:rPr>
              <a:t> suggested timings of the parts are in the Background Notes.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3</a:t>
            </a:fld>
            <a:endParaRPr lang="en-AU"/>
          </a:p>
        </p:txBody>
      </p:sp>
    </p:spTree>
    <p:extLst>
      <p:ext uri="{BB962C8B-B14F-4D97-AF65-F5344CB8AC3E}">
        <p14:creationId xmlns:p14="http://schemas.microsoft.com/office/powerpoint/2010/main" val="1951960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By clicking on a photo or graphic you are taken</a:t>
            </a:r>
            <a:r>
              <a:rPr lang="en-AU" baseline="0" dirty="0" smtClean="0"/>
              <a:t> to a task statement which then can be posed to participants for them to consider and discuss the different approaches to differentiation.</a:t>
            </a:r>
          </a:p>
          <a:p>
            <a:endParaRPr lang="en-AU" baseline="0" dirty="0" smtClean="0"/>
          </a:p>
          <a:p>
            <a:r>
              <a:rPr lang="en-AU" baseline="0" dirty="0" smtClean="0"/>
              <a:t>As before, it is assumed you will choose two of these that are appropriate to your audience.</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30</a:t>
            </a:fld>
            <a:endParaRPr lang="en-AU"/>
          </a:p>
        </p:txBody>
      </p:sp>
    </p:spTree>
    <p:extLst>
      <p:ext uri="{BB962C8B-B14F-4D97-AF65-F5344CB8AC3E}">
        <p14:creationId xmlns:p14="http://schemas.microsoft.com/office/powerpoint/2010/main" val="3397587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Consider how these approaches might apply to planning and teaching generally.</a:t>
            </a: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31</a:t>
            </a:fld>
            <a:endParaRPr lang="en-AU"/>
          </a:p>
        </p:txBody>
      </p:sp>
    </p:spTree>
    <p:extLst>
      <p:ext uri="{BB962C8B-B14F-4D97-AF65-F5344CB8AC3E}">
        <p14:creationId xmlns:p14="http://schemas.microsoft.com/office/powerpoint/2010/main" val="27292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Participants are invited to suggest guidelines (for themselves) that can help them in responding to students experiencing difficulty and those ready for extension.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 example of a guideline might be “rather than telling, I will ask a question”. Another example might be “I will give students more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If</a:t>
            </a:r>
            <a:r>
              <a:rPr lang="en-AU" sz="1200" kern="1200" baseline="0" dirty="0" smtClean="0">
                <a:solidFill>
                  <a:schemeClr val="tx1"/>
                </a:solidFill>
                <a:effectLst/>
                <a:latin typeface="+mn-lt"/>
                <a:ea typeface="+mn-ea"/>
                <a:cs typeface="+mn-cs"/>
              </a:rPr>
              <a:t> you made a list of participants’ comments at slide 25, you could show those again here.</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32</a:t>
            </a:fld>
            <a:endParaRPr lang="en-AU"/>
          </a:p>
        </p:txBody>
      </p:sp>
    </p:spTree>
    <p:extLst>
      <p:ext uri="{BB962C8B-B14F-4D97-AF65-F5344CB8AC3E}">
        <p14:creationId xmlns:p14="http://schemas.microsoft.com/office/powerpoint/2010/main" val="999727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The language that is used and avoided has a significant impact on the “flavour” of and commitment to inclusion</a:t>
            </a:r>
            <a:r>
              <a:rPr lang="en-AU" sz="1200" kern="1200" baseline="0" dirty="0" smtClean="0">
                <a:solidFill>
                  <a:schemeClr val="tx1"/>
                </a:solidFill>
                <a:effectLst/>
                <a:latin typeface="+mn-lt"/>
                <a:ea typeface="+mn-ea"/>
                <a:cs typeface="+mn-cs"/>
              </a:rPr>
              <a:t> in mathematics in the school.</a:t>
            </a:r>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The way that teachers communicate with each other is particularly significant.</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Parents may need to be educated in the language of inclusion at the school.</a:t>
            </a: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33</a:t>
            </a:fld>
            <a:endParaRPr lang="en-AU"/>
          </a:p>
        </p:txBody>
      </p:sp>
    </p:spTree>
    <p:extLst>
      <p:ext uri="{BB962C8B-B14F-4D97-AF65-F5344CB8AC3E}">
        <p14:creationId xmlns:p14="http://schemas.microsoft.com/office/powerpoint/2010/main" val="226399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Setting a direction for mathematics across a school community can have significant impact on the way teachers plan and document their work.</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Assessment and reporting will need to be consistent with the agreement that the staff come to about their vision for mathematics.</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Teachers can examine resources they use and identify areas that need to be supplemented. This applies to physical resources but also to the deployment of access to professional services and learning development for teachers to enhance their practice.</a:t>
            </a: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34</a:t>
            </a:fld>
            <a:endParaRPr lang="en-AU"/>
          </a:p>
        </p:txBody>
      </p:sp>
    </p:spTree>
    <p:extLst>
      <p:ext uri="{BB962C8B-B14F-4D97-AF65-F5344CB8AC3E}">
        <p14:creationId xmlns:p14="http://schemas.microsoft.com/office/powerpoint/2010/main" val="1167979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Will the school publicise their learning priorities with posters around each classroom? Reports in school assemblies? Sharing time at staff meetings? Activities for parents? Home learning suggestions? Newsletter articles and photographs? School website?</a:t>
            </a: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35</a:t>
            </a:fld>
            <a:endParaRPr lang="en-AU"/>
          </a:p>
        </p:txBody>
      </p:sp>
    </p:spTree>
    <p:extLst>
      <p:ext uri="{BB962C8B-B14F-4D97-AF65-F5344CB8AC3E}">
        <p14:creationId xmlns:p14="http://schemas.microsoft.com/office/powerpoint/2010/main" val="3039076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Invite participants</a:t>
            </a:r>
            <a:r>
              <a:rPr lang="en-AU" baseline="0" dirty="0" smtClean="0"/>
              <a:t> to reflect on the module and commit to one or more specific actions that they will undertake as a result of their participation in the module.</a:t>
            </a:r>
          </a:p>
          <a:p>
            <a:endParaRPr lang="en-AU" baseline="0" dirty="0" smtClean="0"/>
          </a:p>
          <a:p>
            <a:r>
              <a:rPr lang="en-AU" baseline="0" dirty="0" smtClean="0"/>
              <a:t>Of course, it is easy for teachers to enjoy participation but then resume their usual practices. This is a specific invitation to action.</a:t>
            </a:r>
          </a:p>
          <a:p>
            <a:endParaRPr lang="en-AU" baseline="0" dirty="0" smtClean="0"/>
          </a:p>
          <a:p>
            <a:r>
              <a:rPr lang="en-AU" baseline="0" dirty="0" smtClean="0"/>
              <a:t>If they are comfortable, you could invite participants to share their proposed actions with the group.</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36</a:t>
            </a:fld>
            <a:endParaRPr lang="en-AU"/>
          </a:p>
        </p:txBody>
      </p:sp>
    </p:spTree>
    <p:extLst>
      <p:ext uri="{BB962C8B-B14F-4D97-AF65-F5344CB8AC3E}">
        <p14:creationId xmlns:p14="http://schemas.microsoft.com/office/powerpoint/2010/main" val="2645014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Part 6</a:t>
            </a:r>
            <a:r>
              <a:rPr lang="en-AU" sz="1200" kern="1200" dirty="0" smtClean="0">
                <a:solidFill>
                  <a:schemeClr val="tx1"/>
                </a:solidFill>
                <a:effectLst/>
                <a:latin typeface="+mn-lt"/>
                <a:ea typeface="+mn-ea"/>
                <a:cs typeface="+mn-cs"/>
              </a:rPr>
              <a:t> (suggested time 5 minutes) is for an online session evaluation.</a:t>
            </a:r>
          </a:p>
          <a:p>
            <a:r>
              <a:rPr lang="en-AU" sz="1200" kern="1200" dirty="0" smtClean="0">
                <a:solidFill>
                  <a:schemeClr val="tx1"/>
                </a:solidFill>
                <a:effectLst/>
                <a:latin typeface="+mn-lt"/>
                <a:ea typeface="+mn-ea"/>
                <a:cs typeface="+mn-cs"/>
              </a:rPr>
              <a:t>Provides a link to a session evaluation. </a:t>
            </a:r>
          </a:p>
          <a:p>
            <a:r>
              <a:rPr lang="en-AU" sz="1200" kern="1200" dirty="0" smtClean="0">
                <a:solidFill>
                  <a:schemeClr val="tx1"/>
                </a:solidFill>
                <a:effectLst/>
                <a:latin typeface="+mn-lt"/>
                <a:ea typeface="+mn-ea"/>
                <a:cs typeface="+mn-cs"/>
              </a:rPr>
              <a:t>Please check that you have the group number which allows the responses of this set of participants to be identified.</a:t>
            </a:r>
          </a:p>
          <a:p>
            <a:pPr marL="0" indent="0">
              <a:buNone/>
            </a:pPr>
            <a:r>
              <a:rPr lang="en-AU" dirty="0" smtClean="0">
                <a:solidFill>
                  <a:srgbClr val="CB05BD"/>
                </a:solidFill>
                <a:hlinkClick r:id="rId3"/>
              </a:rPr>
              <a:t>https://www.surveymonkey.com/r/PD3evaluation</a:t>
            </a:r>
            <a:endParaRPr lang="en-AU" dirty="0" smtClean="0">
              <a:solidFill>
                <a:srgbClr val="CB05BD"/>
              </a:solidFill>
            </a:endParaRPr>
          </a:p>
          <a:p>
            <a:r>
              <a:rPr lang="en-AU" sz="1200" kern="1200" dirty="0" smtClean="0">
                <a:solidFill>
                  <a:schemeClr val="tx1"/>
                </a:solidFill>
                <a:effectLst/>
                <a:latin typeface="+mn-lt"/>
                <a:ea typeface="+mn-ea"/>
                <a:cs typeface="+mn-cs"/>
              </a:rPr>
              <a:t>The link can be sent to teachers by email so that they can click on it for their responses.</a:t>
            </a: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37</a:t>
            </a:fld>
            <a:endParaRPr lang="en-AU"/>
          </a:p>
        </p:txBody>
      </p:sp>
    </p:spTree>
    <p:extLst>
      <p:ext uri="{BB962C8B-B14F-4D97-AF65-F5344CB8AC3E}">
        <p14:creationId xmlns:p14="http://schemas.microsoft.com/office/powerpoint/2010/main" val="57601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smtClean="0">
                <a:solidFill>
                  <a:schemeClr val="tx1"/>
                </a:solidFill>
                <a:effectLst/>
                <a:latin typeface="+mn-lt"/>
                <a:ea typeface="+mn-ea"/>
                <a:cs typeface="+mn-cs"/>
              </a:rPr>
              <a:t>Strategy 1</a:t>
            </a:r>
            <a:r>
              <a:rPr lang="en-AU" sz="1200" kern="1200" dirty="0" smtClean="0">
                <a:solidFill>
                  <a:schemeClr val="tx1"/>
                </a:solidFill>
                <a:effectLst/>
                <a:latin typeface="+mn-lt"/>
                <a:ea typeface="+mn-ea"/>
                <a:cs typeface="+mn-cs"/>
              </a:rPr>
              <a:t> emphasises building learning on a common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next slides illustrate how the introductory experience informs the subsequent inquiry task.</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4CF74C-0F3F-4F36-8F2B-4F12DC1BE6ED}" type="slidenum">
              <a:rPr lang="en-AU" smtClean="0"/>
              <a:t>38</a:t>
            </a:fld>
            <a:endParaRPr lang="en-AU"/>
          </a:p>
        </p:txBody>
      </p:sp>
    </p:spTree>
    <p:extLst>
      <p:ext uri="{BB962C8B-B14F-4D97-AF65-F5344CB8AC3E}">
        <p14:creationId xmlns:p14="http://schemas.microsoft.com/office/powerpoint/2010/main" val="1311587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task from the Foundation sequence on Structure</a:t>
            </a:r>
            <a:r>
              <a:rPr lang="en-AU" baseline="0" dirty="0" smtClean="0"/>
              <a:t> of Number.</a:t>
            </a:r>
          </a:p>
          <a:p>
            <a:endParaRPr lang="en-AU" baseline="0" dirty="0" smtClean="0"/>
          </a:p>
          <a:p>
            <a:r>
              <a:rPr lang="en-AU" baseline="0" dirty="0" smtClean="0"/>
              <a:t>Invite participants to do this and imagine what Foundation level students might do.</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39</a:t>
            </a:fld>
            <a:endParaRPr lang="en-AU"/>
          </a:p>
        </p:txBody>
      </p:sp>
    </p:spTree>
    <p:extLst>
      <p:ext uri="{BB962C8B-B14F-4D97-AF65-F5344CB8AC3E}">
        <p14:creationId xmlns:p14="http://schemas.microsoft.com/office/powerpoint/2010/main" val="2041497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This part is to contextualise what is to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ffectLst/>
                <a:latin typeface="+mn-lt"/>
                <a:ea typeface="+mn-ea"/>
                <a:cs typeface="+mn-cs"/>
              </a:rPr>
              <a:t>If participants have done module 1 or any of the Professional Learning modules, slides 4 to 12 can be skipped.</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6DDB78-D152-48B8-8439-99FA316E0355}" type="slidenum">
              <a:rPr lang="en-AU" smtClean="0"/>
              <a:t>4</a:t>
            </a:fld>
            <a:endParaRPr lang="en-AU"/>
          </a:p>
        </p:txBody>
      </p:sp>
    </p:spTree>
    <p:extLst>
      <p:ext uri="{BB962C8B-B14F-4D97-AF65-F5344CB8AC3E}">
        <p14:creationId xmlns:p14="http://schemas.microsoft.com/office/powerpoint/2010/main" val="552278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…followed by the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Have the teachers work through the task. </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Invite participants to discuss in what ways the experience (of estimating the handfuls) informed</a:t>
            </a:r>
            <a:r>
              <a:rPr lang="en-AU" sz="1200" kern="1200" baseline="0" dirty="0" smtClean="0">
                <a:solidFill>
                  <a:schemeClr val="tx1"/>
                </a:solidFill>
                <a:effectLst/>
                <a:latin typeface="+mn-lt"/>
                <a:ea typeface="+mn-ea"/>
                <a:cs typeface="+mn-cs"/>
              </a:rPr>
              <a:t> the subsequent task (of presenting the collection in an organised way).</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solidFill>
                  <a:prstClr val="black"/>
                </a:solidFill>
              </a:rPr>
              <a:pPr/>
              <a:t>40</a:t>
            </a:fld>
            <a:endParaRPr lang="en-AU">
              <a:solidFill>
                <a:prstClr val="black"/>
              </a:solidFill>
            </a:endParaRPr>
          </a:p>
        </p:txBody>
      </p:sp>
    </p:spTree>
    <p:extLst>
      <p:ext uri="{BB962C8B-B14F-4D97-AF65-F5344CB8AC3E}">
        <p14:creationId xmlns:p14="http://schemas.microsoft.com/office/powerpoint/2010/main" val="4303533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smtClean="0">
                <a:solidFill>
                  <a:schemeClr val="tx1"/>
                </a:solidFill>
                <a:effectLst/>
                <a:latin typeface="+mn-lt"/>
                <a:ea typeface="+mn-ea"/>
                <a:cs typeface="+mn-cs"/>
              </a:rPr>
              <a:t>Strategy 2</a:t>
            </a:r>
            <a:r>
              <a:rPr lang="en-AU" sz="1200" kern="1200" dirty="0" smtClean="0">
                <a:solidFill>
                  <a:schemeClr val="tx1"/>
                </a:solidFill>
                <a:effectLst/>
                <a:latin typeface="+mn-lt"/>
                <a:ea typeface="+mn-ea"/>
                <a:cs typeface="+mn-cs"/>
              </a:rPr>
              <a:t> is that posing tasks with low floors and high ceilings can offer appropriate challenge to all students. </a:t>
            </a:r>
          </a:p>
          <a:p>
            <a:endParaRPr lang="en-AU" dirty="0" smtClean="0"/>
          </a:p>
          <a:p>
            <a:r>
              <a:rPr lang="en-AU" dirty="0" smtClean="0"/>
              <a:t>The next slide gives</a:t>
            </a:r>
            <a:r>
              <a:rPr lang="en-AU" baseline="0" dirty="0" smtClean="0"/>
              <a:t> examples of students’ responses to illustrate both perspectives.</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41</a:t>
            </a:fld>
            <a:endParaRPr lang="en-AU"/>
          </a:p>
        </p:txBody>
      </p:sp>
    </p:spTree>
    <p:extLst>
      <p:ext uri="{BB962C8B-B14F-4D97-AF65-F5344CB8AC3E}">
        <p14:creationId xmlns:p14="http://schemas.microsoft.com/office/powerpoint/2010/main" val="2129828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point</a:t>
            </a:r>
            <a:r>
              <a:rPr lang="en-AU" baseline="0" dirty="0" smtClean="0"/>
              <a:t> being that with all students working on the same task, we might be satisfied if some students respond to the low floor of the task (as described on the slide) while others respond to the high ceiling aspect of the task.</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42</a:t>
            </a:fld>
            <a:endParaRPr lang="en-AU"/>
          </a:p>
        </p:txBody>
      </p:sp>
    </p:spTree>
    <p:extLst>
      <p:ext uri="{BB962C8B-B14F-4D97-AF65-F5344CB8AC3E}">
        <p14:creationId xmlns:p14="http://schemas.microsoft.com/office/powerpoint/2010/main" val="2842272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smtClean="0">
                <a:solidFill>
                  <a:schemeClr val="tx1"/>
                </a:solidFill>
                <a:effectLst/>
                <a:latin typeface="+mn-lt"/>
                <a:ea typeface="+mn-ea"/>
                <a:cs typeface="+mn-cs"/>
              </a:rPr>
              <a:t>Strategy 3</a:t>
            </a:r>
            <a:r>
              <a:rPr lang="en-AU" sz="1200" kern="1200" dirty="0" smtClean="0">
                <a:solidFill>
                  <a:schemeClr val="tx1"/>
                </a:solidFill>
                <a:effectLst/>
                <a:latin typeface="+mn-lt"/>
                <a:ea typeface="+mn-ea"/>
                <a:cs typeface="+mn-cs"/>
              </a:rPr>
              <a:t> explores the nature and potential of enabling prompts to support students experiencing difficulty and extending prompts for those who are ready.</a:t>
            </a: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43</a:t>
            </a:fld>
            <a:endParaRPr lang="en-AU"/>
          </a:p>
        </p:txBody>
      </p:sp>
    </p:spTree>
    <p:extLst>
      <p:ext uri="{BB962C8B-B14F-4D97-AF65-F5344CB8AC3E}">
        <p14:creationId xmlns:p14="http://schemas.microsoft.com/office/powerpoint/2010/main" val="10930209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Introduce the idea of enabling prompts. Note</a:t>
            </a:r>
            <a:r>
              <a:rPr lang="en-AU" sz="1200" kern="1200" baseline="0" dirty="0" smtClean="0">
                <a:solidFill>
                  <a:schemeClr val="tx1"/>
                </a:solidFill>
                <a:effectLst/>
                <a:latin typeface="+mn-lt"/>
                <a:ea typeface="+mn-ea"/>
                <a:cs typeface="+mn-cs"/>
              </a:rPr>
              <a:t> that the enabling prompt is a variation on the original task – not a different task altogether. The intention is that after doing the prompt, the students can proceed with the original task and participate in the review of the task with the rest of the class.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44</a:t>
            </a:fld>
            <a:endParaRPr lang="en-AU"/>
          </a:p>
        </p:txBody>
      </p:sp>
    </p:spTree>
    <p:extLst>
      <p:ext uri="{BB962C8B-B14F-4D97-AF65-F5344CB8AC3E}">
        <p14:creationId xmlns:p14="http://schemas.microsoft.com/office/powerpoint/2010/main" val="144349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three strategies can work. They apply not only to the design of prompts but also to interactions with students during the class.</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45</a:t>
            </a:fld>
            <a:endParaRPr lang="en-AU"/>
          </a:p>
        </p:txBody>
      </p:sp>
    </p:spTree>
    <p:extLst>
      <p:ext uri="{BB962C8B-B14F-4D97-AF65-F5344CB8AC3E}">
        <p14:creationId xmlns:p14="http://schemas.microsoft.com/office/powerpoint/2010/main" val="695636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are examples of enabling prompts for the Handfuls task. Note how they are</a:t>
            </a:r>
            <a:r>
              <a:rPr lang="en-AU" baseline="0" dirty="0" smtClean="0"/>
              <a:t> different versions of the original Handfuls task.</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46</a:t>
            </a:fld>
            <a:endParaRPr lang="en-AU"/>
          </a:p>
        </p:txBody>
      </p:sp>
    </p:spTree>
    <p:extLst>
      <p:ext uri="{BB962C8B-B14F-4D97-AF65-F5344CB8AC3E}">
        <p14:creationId xmlns:p14="http://schemas.microsoft.com/office/powerpoint/2010/main" val="13329177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Introduce the idea of extending prompts. Note that extending prompts</a:t>
            </a:r>
            <a:r>
              <a:rPr lang="en-AU" sz="1200" kern="1200" baseline="0" dirty="0" smtClean="0">
                <a:solidFill>
                  <a:schemeClr val="tx1"/>
                </a:solidFill>
                <a:effectLst/>
                <a:latin typeface="+mn-lt"/>
                <a:ea typeface="+mn-ea"/>
                <a:cs typeface="+mn-cs"/>
              </a:rPr>
              <a:t> are different from the task that everyone else will do later or tomorrow but are intended to deepen the experience of those students who are ready.</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47</a:t>
            </a:fld>
            <a:endParaRPr lang="en-AU"/>
          </a:p>
        </p:txBody>
      </p:sp>
    </p:spTree>
    <p:extLst>
      <p:ext uri="{BB962C8B-B14F-4D97-AF65-F5344CB8AC3E}">
        <p14:creationId xmlns:p14="http://schemas.microsoft.com/office/powerpoint/2010/main" val="1987259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Because this involves two handfuls (which might or might not be the same size) it makes the organisation</a:t>
            </a:r>
            <a:r>
              <a:rPr lang="en-AU" baseline="0" dirty="0" smtClean="0"/>
              <a:t> of the group more complex and prompts students to develop a rule about organisation.</a:t>
            </a:r>
          </a:p>
          <a:p>
            <a:endParaRPr lang="en-AU" baseline="0" dirty="0" smtClean="0"/>
          </a:p>
          <a:p>
            <a:r>
              <a:rPr lang="en-AU" baseline="0" dirty="0" smtClean="0"/>
              <a:t>Click on the navigation rectangle relevant to your plan for the module.</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48</a:t>
            </a:fld>
            <a:endParaRPr lang="en-AU"/>
          </a:p>
        </p:txBody>
      </p:sp>
    </p:spTree>
    <p:extLst>
      <p:ext uri="{BB962C8B-B14F-4D97-AF65-F5344CB8AC3E}">
        <p14:creationId xmlns:p14="http://schemas.microsoft.com/office/powerpoint/2010/main" val="32957762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smtClean="0">
                <a:solidFill>
                  <a:schemeClr val="tx1"/>
                </a:solidFill>
                <a:effectLst/>
                <a:latin typeface="+mn-lt"/>
                <a:ea typeface="+mn-ea"/>
                <a:cs typeface="+mn-cs"/>
              </a:rPr>
              <a:t>Strategy 1</a:t>
            </a:r>
            <a:r>
              <a:rPr lang="en-AU" sz="1200" kern="1200" dirty="0" smtClean="0">
                <a:solidFill>
                  <a:schemeClr val="tx1"/>
                </a:solidFill>
                <a:effectLst/>
                <a:latin typeface="+mn-lt"/>
                <a:ea typeface="+mn-ea"/>
                <a:cs typeface="+mn-cs"/>
              </a:rPr>
              <a:t> emphasises building learning on a common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next slides illustrate how the introductory experience informs the subsequent inquiry task.</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4CF74C-0F3F-4F36-8F2B-4F12DC1BE6ED}" type="slidenum">
              <a:rPr lang="en-AU" smtClean="0"/>
              <a:t>49</a:t>
            </a:fld>
            <a:endParaRPr lang="en-AU"/>
          </a:p>
        </p:txBody>
      </p:sp>
    </p:spTree>
    <p:extLst>
      <p:ext uri="{BB962C8B-B14F-4D97-AF65-F5344CB8AC3E}">
        <p14:creationId xmlns:p14="http://schemas.microsoft.com/office/powerpoint/2010/main" val="48721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AU" sz="1000" b="0" i="0" u="none" strike="noStrike" cap="none" dirty="0" smtClean="0">
                <a:solidFill>
                  <a:srgbClr val="777777"/>
                </a:solidFill>
                <a:highlight>
                  <a:srgbClr val="FFFFFF"/>
                </a:highlight>
                <a:latin typeface="Arial"/>
                <a:ea typeface="Arial"/>
                <a:cs typeface="Arial"/>
                <a:sym typeface="Arial"/>
              </a:rPr>
              <a:t>The graphic illustrates</a:t>
            </a:r>
            <a:r>
              <a:rPr lang="en-AU" sz="1000" b="0" i="0" u="none" strike="noStrike" cap="none" baseline="0" dirty="0" smtClean="0">
                <a:solidFill>
                  <a:srgbClr val="777777"/>
                </a:solidFill>
                <a:highlight>
                  <a:srgbClr val="FFFFFF"/>
                </a:highlight>
                <a:latin typeface="Arial"/>
                <a:ea typeface="Arial"/>
                <a:cs typeface="Arial"/>
                <a:sym typeface="Arial"/>
              </a:rPr>
              <a:t> 5 aspects of the </a:t>
            </a:r>
            <a:r>
              <a:rPr lang="en-AU" sz="1000" b="0" i="0" u="none" strike="noStrike" cap="none" baseline="0" dirty="0" err="1" smtClean="0">
                <a:solidFill>
                  <a:srgbClr val="777777"/>
                </a:solidFill>
                <a:highlight>
                  <a:srgbClr val="FFFFFF"/>
                </a:highlight>
                <a:latin typeface="Arial"/>
                <a:ea typeface="Arial"/>
                <a:cs typeface="Arial"/>
                <a:sym typeface="Arial"/>
              </a:rPr>
              <a:t>reSolve</a:t>
            </a:r>
            <a:r>
              <a:rPr lang="en-AU" sz="1000" b="0" i="0" u="none" strike="noStrike" cap="none" baseline="0" dirty="0" smtClean="0">
                <a:solidFill>
                  <a:srgbClr val="777777"/>
                </a:solidFill>
                <a:highlight>
                  <a:srgbClr val="FFFFFF"/>
                </a:highlight>
                <a:latin typeface="Arial"/>
                <a:ea typeface="Arial"/>
                <a:cs typeface="Arial"/>
                <a:sym typeface="Arial"/>
              </a:rPr>
              <a:t> project. Each of these aspects is elaborated in the following slides.</a:t>
            </a:r>
            <a:endParaRPr sz="1000" b="0" i="0" u="none" strike="noStrike" cap="none" dirty="0">
              <a:solidFill>
                <a:srgbClr val="777777"/>
              </a:solidFill>
              <a:highlight>
                <a:srgbClr val="FFFFFF"/>
              </a:highlight>
              <a:latin typeface="Arial"/>
              <a:ea typeface="Arial"/>
              <a:cs typeface="Arial"/>
              <a:sym typeface="Arial"/>
            </a:endParaRPr>
          </a:p>
        </p:txBody>
      </p:sp>
      <p:sp>
        <p:nvSpPr>
          <p:cNvPr id="159" name="Shape 15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AU" sz="1200" b="0" i="0" u="none" strike="noStrike" cap="none">
                <a:solidFill>
                  <a:schemeClr val="dk1"/>
                </a:solidFill>
                <a:latin typeface="Calibri"/>
                <a:ea typeface="Calibri"/>
                <a:cs typeface="Calibri"/>
                <a:sym typeface="Calibri"/>
              </a:rPr>
              <a:t>5</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22308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task from</a:t>
            </a:r>
            <a:r>
              <a:rPr lang="en-AU" baseline="0" dirty="0" smtClean="0"/>
              <a:t> the Year 3 sequence on Spatial Reasoning.</a:t>
            </a:r>
          </a:p>
          <a:p>
            <a:endParaRPr lang="en-AU" baseline="0" dirty="0" smtClean="0"/>
          </a:p>
          <a:p>
            <a:r>
              <a:rPr lang="en-AU" baseline="0" dirty="0" smtClean="0"/>
              <a:t>It uses linking cubes. You need enough for 7 cubes for each participant.</a:t>
            </a:r>
          </a:p>
          <a:p>
            <a:endParaRPr lang="en-AU" baseline="0" dirty="0" smtClean="0"/>
          </a:p>
          <a:p>
            <a:r>
              <a:rPr lang="en-AU" baseline="0" dirty="0" smtClean="0"/>
              <a:t>Pose the experience to participants as presented on the slide.</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50</a:t>
            </a:fld>
            <a:endParaRPr lang="en-AU"/>
          </a:p>
        </p:txBody>
      </p:sp>
    </p:spTree>
    <p:extLst>
      <p:ext uri="{BB962C8B-B14F-4D97-AF65-F5344CB8AC3E}">
        <p14:creationId xmlns:p14="http://schemas.microsoft.com/office/powerpoint/2010/main" val="8681588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…followed by the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Have the teachers work through both questions and discuss their answers. You might need to spend time before the session familiarising yourself</a:t>
            </a:r>
            <a:r>
              <a:rPr lang="en-AU" sz="1200" kern="1200" baseline="0" dirty="0" smtClean="0">
                <a:solidFill>
                  <a:schemeClr val="tx1"/>
                </a:solidFill>
                <a:effectLst/>
                <a:latin typeface="+mn-lt"/>
                <a:ea typeface="+mn-ea"/>
                <a:cs typeface="+mn-cs"/>
              </a:rPr>
              <a:t> on the range of possible solutions.</a:t>
            </a:r>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Invite participants to discuss in what ways the experience (creating the structure from memory) informs</a:t>
            </a:r>
            <a:r>
              <a:rPr lang="en-AU" sz="1200" kern="1200" baseline="0" dirty="0" smtClean="0">
                <a:solidFill>
                  <a:schemeClr val="tx1"/>
                </a:solidFill>
                <a:effectLst/>
                <a:latin typeface="+mn-lt"/>
                <a:ea typeface="+mn-ea"/>
                <a:cs typeface="+mn-cs"/>
              </a:rPr>
              <a:t> the subsequent task (creating symmetrical structures).</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51</a:t>
            </a:fld>
            <a:endParaRPr lang="en-AU"/>
          </a:p>
        </p:txBody>
      </p:sp>
    </p:spTree>
    <p:extLst>
      <p:ext uri="{BB962C8B-B14F-4D97-AF65-F5344CB8AC3E}">
        <p14:creationId xmlns:p14="http://schemas.microsoft.com/office/powerpoint/2010/main" val="4777222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smtClean="0">
                <a:solidFill>
                  <a:schemeClr val="tx1"/>
                </a:solidFill>
                <a:effectLst/>
                <a:latin typeface="+mn-lt"/>
                <a:ea typeface="+mn-ea"/>
                <a:cs typeface="+mn-cs"/>
              </a:rPr>
              <a:t>Strategy 2</a:t>
            </a:r>
            <a:r>
              <a:rPr lang="en-AU" sz="1200" kern="1200" dirty="0" smtClean="0">
                <a:solidFill>
                  <a:schemeClr val="tx1"/>
                </a:solidFill>
                <a:effectLst/>
                <a:latin typeface="+mn-lt"/>
                <a:ea typeface="+mn-ea"/>
                <a:cs typeface="+mn-cs"/>
              </a:rPr>
              <a:t> is that posing tasks with low floors and high ceilings can offer appropriate challenge to all students. </a:t>
            </a:r>
          </a:p>
          <a:p>
            <a:endParaRPr lang="en-AU" dirty="0" smtClean="0"/>
          </a:p>
          <a:p>
            <a:r>
              <a:rPr lang="en-AU" dirty="0" smtClean="0"/>
              <a:t>The next slide gives</a:t>
            </a:r>
            <a:r>
              <a:rPr lang="en-AU" baseline="0" dirty="0" smtClean="0"/>
              <a:t> examples of students’ responses to illustrate both perspectives.</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52</a:t>
            </a:fld>
            <a:endParaRPr lang="en-AU"/>
          </a:p>
        </p:txBody>
      </p:sp>
    </p:spTree>
    <p:extLst>
      <p:ext uri="{BB962C8B-B14F-4D97-AF65-F5344CB8AC3E}">
        <p14:creationId xmlns:p14="http://schemas.microsoft.com/office/powerpoint/2010/main" val="5966412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might be satisfied that</a:t>
            </a:r>
            <a:r>
              <a:rPr lang="en-AU" baseline="0" dirty="0" smtClean="0"/>
              <a:t> some students build various structures. Others might be ready for more systematic responses.</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53</a:t>
            </a:fld>
            <a:endParaRPr lang="en-AU"/>
          </a:p>
        </p:txBody>
      </p:sp>
    </p:spTree>
    <p:extLst>
      <p:ext uri="{BB962C8B-B14F-4D97-AF65-F5344CB8AC3E}">
        <p14:creationId xmlns:p14="http://schemas.microsoft.com/office/powerpoint/2010/main" val="24838478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smtClean="0">
                <a:solidFill>
                  <a:schemeClr val="tx1"/>
                </a:solidFill>
                <a:effectLst/>
                <a:latin typeface="+mn-lt"/>
                <a:ea typeface="+mn-ea"/>
                <a:cs typeface="+mn-cs"/>
              </a:rPr>
              <a:t>Strategy 3</a:t>
            </a:r>
            <a:r>
              <a:rPr lang="en-AU" sz="1200" kern="1200" dirty="0" smtClean="0">
                <a:solidFill>
                  <a:schemeClr val="tx1"/>
                </a:solidFill>
                <a:effectLst/>
                <a:latin typeface="+mn-lt"/>
                <a:ea typeface="+mn-ea"/>
                <a:cs typeface="+mn-cs"/>
              </a:rPr>
              <a:t> explores the nature and potential of enabling prompts to support students experiencing difficulty and extending prompts for those who are ready.</a:t>
            </a: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54</a:t>
            </a:fld>
            <a:endParaRPr lang="en-AU"/>
          </a:p>
        </p:txBody>
      </p:sp>
    </p:spTree>
    <p:extLst>
      <p:ext uri="{BB962C8B-B14F-4D97-AF65-F5344CB8AC3E}">
        <p14:creationId xmlns:p14="http://schemas.microsoft.com/office/powerpoint/2010/main" val="9633251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Introduce the idea of enabling prompts. Note</a:t>
            </a:r>
            <a:r>
              <a:rPr lang="en-AU" sz="1200" kern="1200" baseline="0" dirty="0" smtClean="0">
                <a:solidFill>
                  <a:schemeClr val="tx1"/>
                </a:solidFill>
                <a:effectLst/>
                <a:latin typeface="+mn-lt"/>
                <a:ea typeface="+mn-ea"/>
                <a:cs typeface="+mn-cs"/>
              </a:rPr>
              <a:t> that the enabling prompt is a variation on the original task – not a different task altogether. The intention is that after doing the prompt, the students can proceed with the original task and participate in the review of the task with the rest of the class.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55</a:t>
            </a:fld>
            <a:endParaRPr lang="en-AU"/>
          </a:p>
        </p:txBody>
      </p:sp>
    </p:spTree>
    <p:extLst>
      <p:ext uri="{BB962C8B-B14F-4D97-AF65-F5344CB8AC3E}">
        <p14:creationId xmlns:p14="http://schemas.microsoft.com/office/powerpoint/2010/main" val="5229654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three strategies can work. They apply not only to the design of prompts but also to interactions with students during the class.</a:t>
            </a: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56</a:t>
            </a:fld>
            <a:endParaRPr lang="en-AU"/>
          </a:p>
        </p:txBody>
      </p:sp>
    </p:spTree>
    <p:extLst>
      <p:ext uri="{BB962C8B-B14F-4D97-AF65-F5344CB8AC3E}">
        <p14:creationId xmlns:p14="http://schemas.microsoft.com/office/powerpoint/2010/main" val="2045783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has the effect of maintaining the structure of the task but reducing the complexity.</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57</a:t>
            </a:fld>
            <a:endParaRPr lang="en-AU"/>
          </a:p>
        </p:txBody>
      </p:sp>
    </p:spTree>
    <p:extLst>
      <p:ext uri="{BB962C8B-B14F-4D97-AF65-F5344CB8AC3E}">
        <p14:creationId xmlns:p14="http://schemas.microsoft.com/office/powerpoint/2010/main" val="25060272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Introduce the idea of extending prompts. Note that extending prompts</a:t>
            </a:r>
            <a:r>
              <a:rPr lang="en-AU" sz="1200" kern="1200" baseline="0" dirty="0" smtClean="0">
                <a:solidFill>
                  <a:schemeClr val="tx1"/>
                </a:solidFill>
                <a:effectLst/>
                <a:latin typeface="+mn-lt"/>
                <a:ea typeface="+mn-ea"/>
                <a:cs typeface="+mn-cs"/>
              </a:rPr>
              <a:t> are different from the task that everyone else will do later or tomorrow but are intended to deepen the experience of those students who are ready.</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58</a:t>
            </a:fld>
            <a:endParaRPr lang="en-AU"/>
          </a:p>
        </p:txBody>
      </p:sp>
    </p:spTree>
    <p:extLst>
      <p:ext uri="{BB962C8B-B14F-4D97-AF65-F5344CB8AC3E}">
        <p14:creationId xmlns:p14="http://schemas.microsoft.com/office/powerpoint/2010/main" val="5832782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extends student thinking from the original task and hopefully they can build on the systematic</a:t>
            </a:r>
            <a:r>
              <a:rPr lang="en-AU" baseline="0" dirty="0" smtClean="0"/>
              <a:t> approach they used previously.</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59</a:t>
            </a:fld>
            <a:endParaRPr lang="en-AU"/>
          </a:p>
        </p:txBody>
      </p:sp>
    </p:spTree>
    <p:extLst>
      <p:ext uri="{BB962C8B-B14F-4D97-AF65-F5344CB8AC3E}">
        <p14:creationId xmlns:p14="http://schemas.microsoft.com/office/powerpoint/2010/main" val="58628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AU" sz="1200" b="0" i="0" u="none" strike="noStrike" cap="none">
                <a:solidFill>
                  <a:schemeClr val="dk1"/>
                </a:solidFill>
                <a:latin typeface="Calibri"/>
                <a:ea typeface="Calibri"/>
                <a:cs typeface="Calibri"/>
                <a:sym typeface="Calibri"/>
              </a:rPr>
              <a:t>6</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9915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smtClean="0">
                <a:solidFill>
                  <a:schemeClr val="tx1"/>
                </a:solidFill>
                <a:effectLst/>
                <a:latin typeface="+mn-lt"/>
                <a:ea typeface="+mn-ea"/>
                <a:cs typeface="+mn-cs"/>
              </a:rPr>
              <a:t>Strategy 1</a:t>
            </a:r>
            <a:r>
              <a:rPr lang="en-AU" sz="1200" kern="1200" dirty="0" smtClean="0">
                <a:solidFill>
                  <a:schemeClr val="tx1"/>
                </a:solidFill>
                <a:effectLst/>
                <a:latin typeface="+mn-lt"/>
                <a:ea typeface="+mn-ea"/>
                <a:cs typeface="+mn-cs"/>
              </a:rPr>
              <a:t> emphasises building learning on a common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next slides illustrate how the introductory experience informs the subsequent inquiry task.</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4CF74C-0F3F-4F36-8F2B-4F12DC1BE6ED}" type="slidenum">
              <a:rPr lang="en-AU" smtClean="0"/>
              <a:t>60</a:t>
            </a:fld>
            <a:endParaRPr lang="en-AU"/>
          </a:p>
        </p:txBody>
      </p:sp>
    </p:spTree>
    <p:extLst>
      <p:ext uri="{BB962C8B-B14F-4D97-AF65-F5344CB8AC3E}">
        <p14:creationId xmlns:p14="http://schemas.microsoft.com/office/powerpoint/2010/main" val="17670526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task</a:t>
            </a:r>
            <a:r>
              <a:rPr lang="en-AU" baseline="0" dirty="0" smtClean="0"/>
              <a:t> from the Year 9 sequence on Algebraic Reasoning.</a:t>
            </a:r>
          </a:p>
          <a:p>
            <a:endParaRPr lang="en-AU" baseline="0" dirty="0" smtClean="0"/>
          </a:p>
          <a:p>
            <a:r>
              <a:rPr lang="en-AU" baseline="0" dirty="0" smtClean="0"/>
              <a:t>Invite participants to do the “experience” as though they were Year 9 students.</a:t>
            </a:r>
          </a:p>
          <a:p>
            <a:endParaRPr lang="en-AU" baseline="0" dirty="0" smtClean="0"/>
          </a:p>
          <a:p>
            <a:r>
              <a:rPr lang="en-AU" baseline="0" dirty="0" smtClean="0"/>
              <a:t>Note that the full classroom resource can be accessed at </a:t>
            </a:r>
            <a:r>
              <a:rPr lang="en-AU" sz="1200" b="0" i="0" kern="1200" dirty="0" smtClean="0">
                <a:solidFill>
                  <a:schemeClr val="tx1"/>
                </a:solidFill>
                <a:effectLst/>
                <a:latin typeface="+mn-lt"/>
                <a:ea typeface="+mn-ea"/>
                <a:cs typeface="+mn-cs"/>
              </a:rPr>
              <a:t>Mathematical Mind Reader – Download the slideshow under ‘Related Documents’ </a:t>
            </a:r>
            <a:r>
              <a:rPr lang="en-AU" sz="1200" b="0" i="0" kern="1200" dirty="0" smtClean="0">
                <a:solidFill>
                  <a:schemeClr val="tx1"/>
                </a:solidFill>
                <a:effectLst/>
                <a:latin typeface="+mn-lt"/>
                <a:ea typeface="+mn-ea"/>
                <a:cs typeface="+mn-cs"/>
                <a:hlinkClick r:id="rId3"/>
              </a:rPr>
              <a:t>http://www.resolve.edu.au/year-9-tens-and-units-1?resource=367</a:t>
            </a:r>
            <a:r>
              <a:rPr lang="en-AU" sz="1200" b="0" i="0" kern="1200" dirty="0" smtClean="0">
                <a:solidFill>
                  <a:schemeClr val="tx1"/>
                </a:solidFill>
                <a:effectLst/>
                <a:latin typeface="+mn-lt"/>
                <a:ea typeface="+mn-ea"/>
                <a:cs typeface="+mn-cs"/>
              </a:rPr>
              <a:t> (click</a:t>
            </a:r>
            <a:r>
              <a:rPr lang="en-AU" sz="1200" b="0" i="0" kern="1200" baseline="0" dirty="0" smtClean="0">
                <a:solidFill>
                  <a:schemeClr val="tx1"/>
                </a:solidFill>
                <a:effectLst/>
                <a:latin typeface="+mn-lt"/>
                <a:ea typeface="+mn-ea"/>
                <a:cs typeface="+mn-cs"/>
              </a:rPr>
              <a:t> on the Link to Mathematical Mind Reader)</a:t>
            </a:r>
            <a:r>
              <a:rPr lang="en-AU" baseline="0" dirty="0" smtClean="0"/>
              <a:t>.</a:t>
            </a:r>
          </a:p>
          <a:p>
            <a:endParaRPr lang="en-AU" baseline="0" dirty="0" smtClean="0"/>
          </a:p>
          <a:p>
            <a:r>
              <a:rPr lang="en-AU" baseline="0" dirty="0" smtClean="0"/>
              <a:t>Ideally use the slideshow with the classroom resources that make this experience dynamic. </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61</a:t>
            </a:fld>
            <a:endParaRPr lang="en-AU"/>
          </a:p>
        </p:txBody>
      </p:sp>
    </p:spTree>
    <p:extLst>
      <p:ext uri="{BB962C8B-B14F-4D97-AF65-F5344CB8AC3E}">
        <p14:creationId xmlns:p14="http://schemas.microsoft.com/office/powerpoint/2010/main" val="2079929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…followed by the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Have the teachers work through the task. </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Invite participants to discuss in what ways the experience (selecting a two digit number</a:t>
            </a:r>
            <a:r>
              <a:rPr lang="en-AU" sz="1200" kern="1200" baseline="0" dirty="0" smtClean="0">
                <a:solidFill>
                  <a:schemeClr val="tx1"/>
                </a:solidFill>
                <a:effectLst/>
                <a:latin typeface="+mn-lt"/>
                <a:ea typeface="+mn-ea"/>
                <a:cs typeface="+mn-cs"/>
              </a:rPr>
              <a:t> etc.</a:t>
            </a:r>
            <a:r>
              <a:rPr lang="en-AU" sz="1200" kern="1200" dirty="0" smtClean="0">
                <a:solidFill>
                  <a:schemeClr val="tx1"/>
                </a:solidFill>
                <a:effectLst/>
                <a:latin typeface="+mn-lt"/>
                <a:ea typeface="+mn-ea"/>
                <a:cs typeface="+mn-cs"/>
              </a:rPr>
              <a:t>.) informs</a:t>
            </a:r>
            <a:r>
              <a:rPr lang="en-AU" sz="1200" kern="1200" baseline="0" dirty="0" smtClean="0">
                <a:solidFill>
                  <a:schemeClr val="tx1"/>
                </a:solidFill>
                <a:effectLst/>
                <a:latin typeface="+mn-lt"/>
                <a:ea typeface="+mn-ea"/>
                <a:cs typeface="+mn-cs"/>
              </a:rPr>
              <a:t> the subsequent task (explaining how the “mind reading” works).</a:t>
            </a:r>
            <a:endParaRPr lang="en-AU" dirty="0" smtClean="0"/>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62</a:t>
            </a:fld>
            <a:endParaRPr lang="en-AU"/>
          </a:p>
        </p:txBody>
      </p:sp>
    </p:spTree>
    <p:extLst>
      <p:ext uri="{BB962C8B-B14F-4D97-AF65-F5344CB8AC3E}">
        <p14:creationId xmlns:p14="http://schemas.microsoft.com/office/powerpoint/2010/main" val="26308445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smtClean="0">
                <a:solidFill>
                  <a:schemeClr val="tx1"/>
                </a:solidFill>
                <a:effectLst/>
                <a:latin typeface="+mn-lt"/>
                <a:ea typeface="+mn-ea"/>
                <a:cs typeface="+mn-cs"/>
              </a:rPr>
              <a:t>Strategy 2</a:t>
            </a:r>
            <a:r>
              <a:rPr lang="en-AU" sz="1200" kern="1200" dirty="0" smtClean="0">
                <a:solidFill>
                  <a:schemeClr val="tx1"/>
                </a:solidFill>
                <a:effectLst/>
                <a:latin typeface="+mn-lt"/>
                <a:ea typeface="+mn-ea"/>
                <a:cs typeface="+mn-cs"/>
              </a:rPr>
              <a:t> is that posing tasks with low floors and high ceilings can offer appropriate challenge to all students. </a:t>
            </a:r>
          </a:p>
          <a:p>
            <a:endParaRPr lang="en-AU" dirty="0" smtClean="0"/>
          </a:p>
          <a:p>
            <a:r>
              <a:rPr lang="en-AU" dirty="0" smtClean="0"/>
              <a:t>The next slide gives</a:t>
            </a:r>
            <a:r>
              <a:rPr lang="en-AU" baseline="0" dirty="0" smtClean="0"/>
              <a:t> examples of students’ responses to illustrate both perspectives.</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63</a:t>
            </a:fld>
            <a:endParaRPr lang="en-AU"/>
          </a:p>
        </p:txBody>
      </p:sp>
    </p:spTree>
    <p:extLst>
      <p:ext uri="{BB962C8B-B14F-4D97-AF65-F5344CB8AC3E}">
        <p14:creationId xmlns:p14="http://schemas.microsoft.com/office/powerpoint/2010/main" val="16854957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might be satisfied that</a:t>
            </a:r>
            <a:r>
              <a:rPr lang="en-AU" baseline="0" dirty="0" smtClean="0"/>
              <a:t> some students can do some calculations correctly along with matching the answer to the symbol and so see that something surprising is happening. Others might be ready for a generalised description of how the mind reading trick works.</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64</a:t>
            </a:fld>
            <a:endParaRPr lang="en-AU"/>
          </a:p>
        </p:txBody>
      </p:sp>
    </p:spTree>
    <p:extLst>
      <p:ext uri="{BB962C8B-B14F-4D97-AF65-F5344CB8AC3E}">
        <p14:creationId xmlns:p14="http://schemas.microsoft.com/office/powerpoint/2010/main" val="30687782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smtClean="0">
                <a:solidFill>
                  <a:schemeClr val="tx1"/>
                </a:solidFill>
                <a:effectLst/>
                <a:latin typeface="+mn-lt"/>
                <a:ea typeface="+mn-ea"/>
                <a:cs typeface="+mn-cs"/>
              </a:rPr>
              <a:t>Strategy 3</a:t>
            </a:r>
            <a:r>
              <a:rPr lang="en-AU" sz="1200" kern="1200" dirty="0" smtClean="0">
                <a:solidFill>
                  <a:schemeClr val="tx1"/>
                </a:solidFill>
                <a:effectLst/>
                <a:latin typeface="+mn-lt"/>
                <a:ea typeface="+mn-ea"/>
                <a:cs typeface="+mn-cs"/>
              </a:rPr>
              <a:t> explores the nature and potential of enabling prompts to support students experiencing difficulty and extending prompts for those who are ready.</a:t>
            </a: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65</a:t>
            </a:fld>
            <a:endParaRPr lang="en-AU"/>
          </a:p>
        </p:txBody>
      </p:sp>
    </p:spTree>
    <p:extLst>
      <p:ext uri="{BB962C8B-B14F-4D97-AF65-F5344CB8AC3E}">
        <p14:creationId xmlns:p14="http://schemas.microsoft.com/office/powerpoint/2010/main" val="551669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Introduce the idea of enabling prompts. Note</a:t>
            </a:r>
            <a:r>
              <a:rPr lang="en-AU" sz="1200" kern="1200" baseline="0" dirty="0" smtClean="0">
                <a:solidFill>
                  <a:schemeClr val="tx1"/>
                </a:solidFill>
                <a:effectLst/>
                <a:latin typeface="+mn-lt"/>
                <a:ea typeface="+mn-ea"/>
                <a:cs typeface="+mn-cs"/>
              </a:rPr>
              <a:t> that the enabling prompt is a variation on the original task – not a different task altogether. The intention is that after doing the prompt, the students can proceed with the original task and participate in the review of the task with the rest of the class.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66</a:t>
            </a:fld>
            <a:endParaRPr lang="en-AU"/>
          </a:p>
        </p:txBody>
      </p:sp>
    </p:spTree>
    <p:extLst>
      <p:ext uri="{BB962C8B-B14F-4D97-AF65-F5344CB8AC3E}">
        <p14:creationId xmlns:p14="http://schemas.microsoft.com/office/powerpoint/2010/main" val="18058791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three strategies can work. They apply not only to the design of prompts but also to interactions with students during the class.</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67</a:t>
            </a:fld>
            <a:endParaRPr lang="en-AU"/>
          </a:p>
        </p:txBody>
      </p:sp>
    </p:spTree>
    <p:extLst>
      <p:ext uri="{BB962C8B-B14F-4D97-AF65-F5344CB8AC3E}">
        <p14:creationId xmlns:p14="http://schemas.microsoft.com/office/powerpoint/2010/main" val="8199851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classroom resource includes</a:t>
            </a:r>
            <a:r>
              <a:rPr lang="en-AU" baseline="0" dirty="0" smtClean="0"/>
              <a:t> a slideshow in which uses counters to illustrate the process of writing any two digit number in the form 10a + b. This change to make the representation more explicit can make the algebraic form clearer.</a:t>
            </a:r>
          </a:p>
          <a:p>
            <a:endParaRPr lang="en-AU" baseline="0" dirty="0" smtClean="0"/>
          </a:p>
          <a:p>
            <a:r>
              <a:rPr lang="en-AU" baseline="0" dirty="0" smtClean="0"/>
              <a:t>The animated graphic is available at </a:t>
            </a:r>
            <a:r>
              <a:rPr lang="en-AU" sz="1200" b="0" i="0" kern="1200" dirty="0" smtClean="0">
                <a:solidFill>
                  <a:schemeClr val="tx1"/>
                </a:solidFill>
                <a:effectLst/>
                <a:latin typeface="+mn-lt"/>
                <a:ea typeface="+mn-ea"/>
                <a:cs typeface="+mn-cs"/>
                <a:hlinkClick r:id="rId3"/>
              </a:rPr>
              <a:t>http://www.resolve.edu.au/year-9-tens-and-units-1?resource=367</a:t>
            </a:r>
            <a:r>
              <a:rPr lang="en-AU" baseline="0" dirty="0" smtClean="0"/>
              <a:t>. Show the animated graphic and invite participants to comment on how this changes the nature of the representation.</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68</a:t>
            </a:fld>
            <a:endParaRPr lang="en-AU"/>
          </a:p>
        </p:txBody>
      </p:sp>
    </p:spTree>
    <p:extLst>
      <p:ext uri="{BB962C8B-B14F-4D97-AF65-F5344CB8AC3E}">
        <p14:creationId xmlns:p14="http://schemas.microsoft.com/office/powerpoint/2010/main" val="23349472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Introduce the idea of extending prompts. Note that extending prompts</a:t>
            </a:r>
            <a:r>
              <a:rPr lang="en-AU" sz="1200" kern="1200" baseline="0" dirty="0" smtClean="0">
                <a:solidFill>
                  <a:schemeClr val="tx1"/>
                </a:solidFill>
                <a:effectLst/>
                <a:latin typeface="+mn-lt"/>
                <a:ea typeface="+mn-ea"/>
                <a:cs typeface="+mn-cs"/>
              </a:rPr>
              <a:t> are different from the task that everyone else will do later or tomorrow but are intended to deepen the experience of those students who are ready.</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69</a:t>
            </a:fld>
            <a:endParaRPr lang="en-AU"/>
          </a:p>
        </p:txBody>
      </p:sp>
    </p:spTree>
    <p:extLst>
      <p:ext uri="{BB962C8B-B14F-4D97-AF65-F5344CB8AC3E}">
        <p14:creationId xmlns:p14="http://schemas.microsoft.com/office/powerpoint/2010/main" val="15050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AU" sz="1200" b="0" i="0" u="none" strike="noStrike" cap="none" dirty="0" smtClean="0">
                <a:solidFill>
                  <a:schemeClr val="dk1"/>
                </a:solidFill>
                <a:latin typeface="Calibri"/>
                <a:ea typeface="Calibri"/>
                <a:cs typeface="Calibri"/>
                <a:sym typeface="Calibri"/>
              </a:rPr>
              <a:t>This icons are illustrative of the resources that are available on the website.</a:t>
            </a:r>
            <a:endParaRPr sz="1200" b="0" i="0" u="none" strike="noStrike" cap="none" dirty="0">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AU" sz="1200" b="0" i="0" u="none" strike="noStrike" cap="none">
                <a:solidFill>
                  <a:schemeClr val="dk1"/>
                </a:solidFill>
                <a:latin typeface="Calibri"/>
                <a:ea typeface="Calibri"/>
                <a:cs typeface="Calibri"/>
                <a:sym typeface="Calibri"/>
              </a:rPr>
              <a:t>7</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78944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a:t>
            </a:r>
            <a:r>
              <a:rPr lang="en-AU" baseline="0" dirty="0" smtClean="0"/>
              <a:t> extends the thinking of students who are ready in significant ways.</a:t>
            </a:r>
          </a:p>
          <a:p>
            <a:endParaRPr lang="en-AU" baseline="0" dirty="0" smtClean="0"/>
          </a:p>
          <a:p>
            <a:r>
              <a:rPr lang="en-AU" baseline="0" dirty="0" smtClean="0"/>
              <a:t>You might invite participants to do this.</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70</a:t>
            </a:fld>
            <a:endParaRPr lang="en-AU"/>
          </a:p>
        </p:txBody>
      </p:sp>
    </p:spTree>
    <p:extLst>
      <p:ext uri="{BB962C8B-B14F-4D97-AF65-F5344CB8AC3E}">
        <p14:creationId xmlns:p14="http://schemas.microsoft.com/office/powerpoint/2010/main" val="27046609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smtClean="0">
                <a:solidFill>
                  <a:schemeClr val="tx1"/>
                </a:solidFill>
                <a:effectLst/>
                <a:latin typeface="+mn-lt"/>
                <a:ea typeface="+mn-ea"/>
                <a:cs typeface="+mn-cs"/>
              </a:rPr>
              <a:t>Strategy 1</a:t>
            </a:r>
            <a:r>
              <a:rPr lang="en-AU" sz="1200" kern="1200" dirty="0" smtClean="0">
                <a:solidFill>
                  <a:schemeClr val="tx1"/>
                </a:solidFill>
                <a:effectLst/>
                <a:latin typeface="+mn-lt"/>
                <a:ea typeface="+mn-ea"/>
                <a:cs typeface="+mn-cs"/>
              </a:rPr>
              <a:t> emphasises building learning on a common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next slides illustrate how the introductory experience informs the subsequent inquiry task.</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4CF74C-0F3F-4F36-8F2B-4F12DC1BE6ED}" type="slidenum">
              <a:rPr lang="en-AU" smtClean="0"/>
              <a:t>71</a:t>
            </a:fld>
            <a:endParaRPr lang="en-AU"/>
          </a:p>
        </p:txBody>
      </p:sp>
    </p:spTree>
    <p:extLst>
      <p:ext uri="{BB962C8B-B14F-4D97-AF65-F5344CB8AC3E}">
        <p14:creationId xmlns:p14="http://schemas.microsoft.com/office/powerpoint/2010/main" val="3971211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task</a:t>
            </a:r>
            <a:r>
              <a:rPr lang="en-AU" baseline="0" dirty="0" smtClean="0"/>
              <a:t> from the Year 10  sequence on Pythagoras.</a:t>
            </a:r>
          </a:p>
          <a:p>
            <a:endParaRPr lang="en-AU" baseline="0" dirty="0" smtClean="0"/>
          </a:p>
          <a:p>
            <a:r>
              <a:rPr lang="en-AU" baseline="0" dirty="0" smtClean="0"/>
              <a:t>Invite participants to do the “experience” as though they were Year 10 students. The resource suggests using 40 cm lengths of florist wire (pipe cleaners can work) as a substitute for bamboo.  If you are presenting this example, it is worth reading the documentation of the classroom resources which is available at </a:t>
            </a:r>
            <a:r>
              <a:rPr lang="en-AU" sz="1200" b="0" i="0" kern="1200" dirty="0" smtClean="0">
                <a:solidFill>
                  <a:schemeClr val="tx1"/>
                </a:solidFill>
                <a:effectLst/>
                <a:latin typeface="+mn-lt"/>
                <a:ea typeface="+mn-ea"/>
                <a:cs typeface="+mn-cs"/>
              </a:rPr>
              <a:t>Chinese Bamboo - </a:t>
            </a:r>
            <a:r>
              <a:rPr lang="en-AU" sz="1200" b="0" i="0" kern="1200" dirty="0" smtClean="0">
                <a:solidFill>
                  <a:schemeClr val="tx1"/>
                </a:solidFill>
                <a:effectLst/>
                <a:latin typeface="+mn-lt"/>
                <a:ea typeface="+mn-ea"/>
                <a:cs typeface="+mn-cs"/>
                <a:hlinkClick r:id="rId3"/>
              </a:rPr>
              <a:t>http://www.resolve.edu.au/year-910-pythagoras-and-trigonometry-trial</a:t>
            </a:r>
            <a:r>
              <a:rPr lang="en-AU" baseline="0" dirty="0" smtClean="0"/>
              <a:t>. (you may need to log in)</a:t>
            </a:r>
            <a:endParaRPr lang="en-AU" dirty="0" smtClean="0"/>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72</a:t>
            </a:fld>
            <a:endParaRPr lang="en-AU"/>
          </a:p>
        </p:txBody>
      </p:sp>
    </p:spTree>
    <p:extLst>
      <p:ext uri="{BB962C8B-B14F-4D97-AF65-F5344CB8AC3E}">
        <p14:creationId xmlns:p14="http://schemas.microsoft.com/office/powerpoint/2010/main" val="41770969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…followed by this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Have the teachers work through the task. </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Invite participants to discuss in what ways the experience (bending the bamboo) informs</a:t>
            </a:r>
            <a:r>
              <a:rPr lang="en-AU" sz="1200" kern="1200" baseline="0" dirty="0" smtClean="0">
                <a:solidFill>
                  <a:schemeClr val="tx1"/>
                </a:solidFill>
                <a:effectLst/>
                <a:latin typeface="+mn-lt"/>
                <a:ea typeface="+mn-ea"/>
                <a:cs typeface="+mn-cs"/>
              </a:rPr>
              <a:t> the subsequent task (formalising the relationship and the calculations)</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The solution in the manuscript is given as follows. Participants can discuss:</a:t>
            </a:r>
          </a:p>
          <a:p>
            <a:pPr lvl="0"/>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smtClean="0">
                <a:solidFill>
                  <a:schemeClr val="tx1"/>
                </a:solidFill>
                <a:effectLst/>
                <a:latin typeface="+mn-lt"/>
                <a:ea typeface="+mn-ea"/>
                <a:cs typeface="+mn-cs"/>
              </a:rPr>
              <a:t>Take the square of the distance from the foot of the bamboo to the point at which its top touches the ground, and divide this by the length of the bamboo. Subtract the result from the length of the bamboo, and halve the resulting difference. This gives the height of the break.</a:t>
            </a:r>
            <a:endParaRPr lang="en-AU" sz="1200" kern="1200" dirty="0" smtClean="0">
              <a:solidFill>
                <a:schemeClr val="tx1"/>
              </a:solidFill>
              <a:effectLst/>
              <a:latin typeface="+mn-lt"/>
              <a:ea typeface="+mn-ea"/>
              <a:cs typeface="+mn-cs"/>
            </a:endParaRPr>
          </a:p>
          <a:p>
            <a:pPr lvl="0"/>
            <a:endParaRPr lang="en-AU" dirty="0" smtClean="0"/>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73</a:t>
            </a:fld>
            <a:endParaRPr lang="en-AU"/>
          </a:p>
        </p:txBody>
      </p:sp>
    </p:spTree>
    <p:extLst>
      <p:ext uri="{BB962C8B-B14F-4D97-AF65-F5344CB8AC3E}">
        <p14:creationId xmlns:p14="http://schemas.microsoft.com/office/powerpoint/2010/main" val="24744017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smtClean="0">
                <a:solidFill>
                  <a:schemeClr val="tx1"/>
                </a:solidFill>
                <a:effectLst/>
                <a:latin typeface="+mn-lt"/>
                <a:ea typeface="+mn-ea"/>
                <a:cs typeface="+mn-cs"/>
              </a:rPr>
              <a:t>Strategy 2</a:t>
            </a:r>
            <a:r>
              <a:rPr lang="en-AU" sz="1200" kern="1200" dirty="0" smtClean="0">
                <a:solidFill>
                  <a:schemeClr val="tx1"/>
                </a:solidFill>
                <a:effectLst/>
                <a:latin typeface="+mn-lt"/>
                <a:ea typeface="+mn-ea"/>
                <a:cs typeface="+mn-cs"/>
              </a:rPr>
              <a:t> is that posing tasks with low floors and high ceilings can offer appropriate challenge to all students. </a:t>
            </a:r>
          </a:p>
          <a:p>
            <a:endParaRPr lang="en-AU" dirty="0" smtClean="0"/>
          </a:p>
          <a:p>
            <a:r>
              <a:rPr lang="en-AU" dirty="0" smtClean="0"/>
              <a:t>The next slide gives</a:t>
            </a:r>
            <a:r>
              <a:rPr lang="en-AU" baseline="0" dirty="0" smtClean="0"/>
              <a:t> examples of students’ responses to illustrate both perspectives.</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74</a:t>
            </a:fld>
            <a:endParaRPr lang="en-AU"/>
          </a:p>
        </p:txBody>
      </p:sp>
    </p:spTree>
    <p:extLst>
      <p:ext uri="{BB962C8B-B14F-4D97-AF65-F5344CB8AC3E}">
        <p14:creationId xmlns:p14="http://schemas.microsoft.com/office/powerpoint/2010/main" val="15550894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We might be satisfied that</a:t>
            </a:r>
            <a:r>
              <a:rPr lang="en-AU" baseline="0" dirty="0" smtClean="0"/>
              <a:t> some students find one set of measurements. Others might extend their thinking by finding a pattern in the calculations for different locations of the bend.</a:t>
            </a:r>
            <a:endParaRPr lang="en-AU" dirty="0" smtClean="0"/>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75</a:t>
            </a:fld>
            <a:endParaRPr lang="en-AU"/>
          </a:p>
        </p:txBody>
      </p:sp>
    </p:spTree>
    <p:extLst>
      <p:ext uri="{BB962C8B-B14F-4D97-AF65-F5344CB8AC3E}">
        <p14:creationId xmlns:p14="http://schemas.microsoft.com/office/powerpoint/2010/main" val="11490684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i="1" kern="1200" dirty="0" smtClean="0">
                <a:solidFill>
                  <a:schemeClr val="tx1"/>
                </a:solidFill>
                <a:effectLst/>
                <a:latin typeface="+mn-lt"/>
                <a:ea typeface="+mn-ea"/>
                <a:cs typeface="+mn-cs"/>
              </a:rPr>
              <a:t>Strategy 3</a:t>
            </a:r>
            <a:r>
              <a:rPr lang="en-AU" sz="1200" kern="1200" dirty="0" smtClean="0">
                <a:solidFill>
                  <a:schemeClr val="tx1"/>
                </a:solidFill>
                <a:effectLst/>
                <a:latin typeface="+mn-lt"/>
                <a:ea typeface="+mn-ea"/>
                <a:cs typeface="+mn-cs"/>
              </a:rPr>
              <a:t> explores the nature and potential of enabling prompts to support students experiencing difficulty and extending prompts for those who are ready.</a:t>
            </a: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76</a:t>
            </a:fld>
            <a:endParaRPr lang="en-AU"/>
          </a:p>
        </p:txBody>
      </p:sp>
    </p:spTree>
    <p:extLst>
      <p:ext uri="{BB962C8B-B14F-4D97-AF65-F5344CB8AC3E}">
        <p14:creationId xmlns:p14="http://schemas.microsoft.com/office/powerpoint/2010/main" val="14705182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Introduce the idea of enabling prompts. Note</a:t>
            </a:r>
            <a:r>
              <a:rPr lang="en-AU" sz="1200" kern="1200" baseline="0" dirty="0" smtClean="0">
                <a:solidFill>
                  <a:schemeClr val="tx1"/>
                </a:solidFill>
                <a:effectLst/>
                <a:latin typeface="+mn-lt"/>
                <a:ea typeface="+mn-ea"/>
                <a:cs typeface="+mn-cs"/>
              </a:rPr>
              <a:t> that the enabling prompt is a variation on the original task – not a different task altogether. The intention is that after doing the prompt, the students can proceed with the original task and participate in the review of the task with the rest of the class.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77</a:t>
            </a:fld>
            <a:endParaRPr lang="en-AU"/>
          </a:p>
        </p:txBody>
      </p:sp>
    </p:spTree>
    <p:extLst>
      <p:ext uri="{BB962C8B-B14F-4D97-AF65-F5344CB8AC3E}">
        <p14:creationId xmlns:p14="http://schemas.microsoft.com/office/powerpoint/2010/main" val="19256726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three strategies can work. They apply not only to the design of prompts but also to interactions with students during the class.</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78</a:t>
            </a:fld>
            <a:endParaRPr lang="en-AU"/>
          </a:p>
        </p:txBody>
      </p:sp>
    </p:spTree>
    <p:extLst>
      <p:ext uri="{BB962C8B-B14F-4D97-AF65-F5344CB8AC3E}">
        <p14:creationId xmlns:p14="http://schemas.microsoft.com/office/powerpoint/2010/main" val="2166666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prompt has the advantage</a:t>
            </a:r>
            <a:r>
              <a:rPr lang="en-AU" baseline="0" dirty="0" smtClean="0"/>
              <a:t> of reducing the number of variables, and therefore the steps in the task.</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79</a:t>
            </a:fld>
            <a:endParaRPr lang="en-AU"/>
          </a:p>
        </p:txBody>
      </p:sp>
    </p:spTree>
    <p:extLst>
      <p:ext uri="{BB962C8B-B14F-4D97-AF65-F5344CB8AC3E}">
        <p14:creationId xmlns:p14="http://schemas.microsoft.com/office/powerpoint/2010/main" val="314926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AU" sz="1200" b="0" i="0" u="none" strike="noStrike" cap="none" dirty="0" smtClean="0">
                <a:solidFill>
                  <a:schemeClr val="dk1"/>
                </a:solidFill>
                <a:latin typeface="Calibri"/>
                <a:ea typeface="Calibri"/>
                <a:cs typeface="Calibri"/>
                <a:sym typeface="Calibri"/>
              </a:rPr>
              <a:t>There is no need to spend time on this. Participants who want more details can be directed to the website.</a:t>
            </a:r>
            <a:endParaRPr sz="1200" b="0" i="0" u="none" strike="noStrike" cap="none" dirty="0">
              <a:solidFill>
                <a:schemeClr val="dk1"/>
              </a:solidFill>
              <a:latin typeface="Calibri"/>
              <a:ea typeface="Calibri"/>
              <a:cs typeface="Calibri"/>
              <a:sym typeface="Calibri"/>
            </a:endParaRPr>
          </a:p>
        </p:txBody>
      </p:sp>
      <p:sp>
        <p:nvSpPr>
          <p:cNvPr id="195" name="Shape 195"/>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AU" sz="1200" b="0" i="0" u="none" strike="noStrike" cap="none">
                <a:solidFill>
                  <a:schemeClr val="dk1"/>
                </a:solidFill>
                <a:latin typeface="Calibri"/>
                <a:ea typeface="Calibri"/>
                <a:cs typeface="Calibri"/>
                <a:sym typeface="Calibri"/>
              </a:rPr>
              <a:t>8</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07678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Introduce the idea of extending prompts. Note that extending prompts</a:t>
            </a:r>
            <a:r>
              <a:rPr lang="en-AU" sz="1200" kern="1200" baseline="0" dirty="0" smtClean="0">
                <a:solidFill>
                  <a:schemeClr val="tx1"/>
                </a:solidFill>
                <a:effectLst/>
                <a:latin typeface="+mn-lt"/>
                <a:ea typeface="+mn-ea"/>
                <a:cs typeface="+mn-cs"/>
              </a:rPr>
              <a:t> are different from the task that everyone else will do later or tomorrow but are intended to deepen the experience of those students who are ready.</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80</a:t>
            </a:fld>
            <a:endParaRPr lang="en-AU"/>
          </a:p>
        </p:txBody>
      </p:sp>
    </p:spTree>
    <p:extLst>
      <p:ext uri="{BB962C8B-B14F-4D97-AF65-F5344CB8AC3E}">
        <p14:creationId xmlns:p14="http://schemas.microsoft.com/office/powerpoint/2010/main" val="8754003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This</a:t>
            </a:r>
            <a:r>
              <a:rPr lang="en-AU" baseline="0" dirty="0" smtClean="0"/>
              <a:t> extends the thinking of students who are ready in significant ways.</a:t>
            </a:r>
            <a:endParaRPr lang="en-AU" dirty="0" smtClean="0"/>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81</a:t>
            </a:fld>
            <a:endParaRPr lang="en-AU"/>
          </a:p>
        </p:txBody>
      </p:sp>
    </p:spTree>
    <p:extLst>
      <p:ext uri="{BB962C8B-B14F-4D97-AF65-F5344CB8AC3E}">
        <p14:creationId xmlns:p14="http://schemas.microsoft.com/office/powerpoint/2010/main" val="4308577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a:t>
            </a:r>
            <a:r>
              <a:rPr lang="en-AU" baseline="0" dirty="0" smtClean="0"/>
              <a:t> a Year 1 task in the Spatial Reasoning sequence. </a:t>
            </a:r>
          </a:p>
          <a:p>
            <a:endParaRPr lang="en-AU" baseline="0" dirty="0" smtClean="0"/>
          </a:p>
          <a:p>
            <a:r>
              <a:rPr lang="en-AU" baseline="0" dirty="0" smtClean="0"/>
              <a:t>Invite participants to discuss in small groups how the task might be differentiated (through an initial experience, what the floor and ceiling might look like, and enabling and extending prompts).</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82</a:t>
            </a:fld>
            <a:endParaRPr lang="en-AU"/>
          </a:p>
        </p:txBody>
      </p:sp>
    </p:spTree>
    <p:extLst>
      <p:ext uri="{BB962C8B-B14F-4D97-AF65-F5344CB8AC3E}">
        <p14:creationId xmlns:p14="http://schemas.microsoft.com/office/powerpoint/2010/main" val="31151965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part of a Year 3 sequence.</a:t>
            </a:r>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83</a:t>
            </a:fld>
            <a:endParaRPr lang="en-AU"/>
          </a:p>
        </p:txBody>
      </p:sp>
    </p:spTree>
    <p:extLst>
      <p:ext uri="{BB962C8B-B14F-4D97-AF65-F5344CB8AC3E}">
        <p14:creationId xmlns:p14="http://schemas.microsoft.com/office/powerpoint/2010/main" val="27438708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This task is part of an algebra sequence introducing “like terms” to Year 7 students.</a:t>
            </a:r>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84</a:t>
            </a:fld>
            <a:endParaRPr lang="en-AU"/>
          </a:p>
        </p:txBody>
      </p:sp>
    </p:spTree>
    <p:extLst>
      <p:ext uri="{BB962C8B-B14F-4D97-AF65-F5344CB8AC3E}">
        <p14:creationId xmlns:p14="http://schemas.microsoft.com/office/powerpoint/2010/main" val="8094546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a:t>
            </a:r>
            <a:r>
              <a:rPr lang="en-AU" baseline="0" dirty="0" smtClean="0"/>
              <a:t> a Year 8 task in the Measurement and Geometry sequence.</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Invite participants to discuss in small groups how the task might be differentiated (through an initial experience, what the floor and ceiling might look like, and enabling and extending prompts)</a:t>
            </a:r>
            <a:endParaRPr lang="en-AU" dirty="0" smtClean="0"/>
          </a:p>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85</a:t>
            </a:fld>
            <a:endParaRPr lang="en-AU"/>
          </a:p>
        </p:txBody>
      </p:sp>
    </p:spTree>
    <p:extLst>
      <p:ext uri="{BB962C8B-B14F-4D97-AF65-F5344CB8AC3E}">
        <p14:creationId xmlns:p14="http://schemas.microsoft.com/office/powerpoint/2010/main" val="19264018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6DDB78-D152-48B8-8439-99FA316E0355}" type="slidenum">
              <a:rPr lang="en-AU" smtClean="0"/>
              <a:t>86</a:t>
            </a:fld>
            <a:endParaRPr lang="en-AU"/>
          </a:p>
        </p:txBody>
      </p:sp>
    </p:spTree>
    <p:extLst>
      <p:ext uri="{BB962C8B-B14F-4D97-AF65-F5344CB8AC3E}">
        <p14:creationId xmlns:p14="http://schemas.microsoft.com/office/powerpoint/2010/main" val="2336765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SzPct val="25000"/>
              <a:buFont typeface="Arial"/>
              <a:buNone/>
            </a:pPr>
            <a:fld id="{00000000-1234-1234-1234-123412341234}" type="slidenum">
              <a:rPr lang="en-AU" sz="1200" b="0" i="0" u="none" strike="noStrike" cap="none">
                <a:solidFill>
                  <a:schemeClr val="dk1"/>
                </a:solidFill>
                <a:latin typeface="Calibri"/>
                <a:ea typeface="Calibri"/>
                <a:cs typeface="Calibri"/>
                <a:sym typeface="Calibri"/>
              </a:rPr>
              <a:t>9</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7092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28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080000"/>
            <a:ext cx="7920000" cy="900000"/>
          </a:xfrm>
        </p:spPr>
        <p:txBody>
          <a:bodyPr>
            <a:normAutofit/>
          </a:bodyPr>
          <a:lstStyle>
            <a:lvl1pPr>
              <a:defRPr sz="3200"/>
            </a:lvl1pPr>
          </a:lstStyle>
          <a:p>
            <a:r>
              <a:rPr lang="en-US" dirty="0" smtClean="0"/>
              <a:t>Click to edit Master title style</a:t>
            </a:r>
            <a:endParaRPr lang="en-AU" dirty="0"/>
          </a:p>
        </p:txBody>
      </p:sp>
      <p:sp>
        <p:nvSpPr>
          <p:cNvPr id="3" name="Subtitle 2"/>
          <p:cNvSpPr>
            <a:spLocks noGrp="1"/>
          </p:cNvSpPr>
          <p:nvPr>
            <p:ph type="subTitle" idx="1"/>
          </p:nvPr>
        </p:nvSpPr>
        <p:spPr>
          <a:xfrm>
            <a:off x="720000" y="2160000"/>
            <a:ext cx="7920000" cy="2520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6" name="Slide Number Placeholder 5"/>
          <p:cNvSpPr>
            <a:spLocks noGrp="1"/>
          </p:cNvSpPr>
          <p:nvPr>
            <p:ph type="sldNum" sz="quarter" idx="12"/>
          </p:nvPr>
        </p:nvSpPr>
        <p:spPr/>
        <p:txBody>
          <a:bodyPr/>
          <a:lstStyle/>
          <a:p>
            <a:fld id="{D1BBEFB1-45C7-4049-B073-B343CB1F5C4A}" type="slidenum">
              <a:rPr lang="en-AU" smtClean="0"/>
              <a:t>‹#›</a:t>
            </a:fld>
            <a:endParaRPr lang="en-AU" dirty="0"/>
          </a:p>
        </p:txBody>
      </p:sp>
    </p:spTree>
    <p:extLst>
      <p:ext uri="{BB962C8B-B14F-4D97-AF65-F5344CB8AC3E}">
        <p14:creationId xmlns:p14="http://schemas.microsoft.com/office/powerpoint/2010/main" val="242086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Slide Number Placeholder 5"/>
          <p:cNvSpPr>
            <a:spLocks noGrp="1"/>
          </p:cNvSpPr>
          <p:nvPr>
            <p:ph type="sldNum" sz="quarter" idx="12"/>
          </p:nvPr>
        </p:nvSpPr>
        <p:spPr/>
        <p:txBody>
          <a:bodyPr/>
          <a:lstStyle/>
          <a:p>
            <a:fld id="{D1BBEFB1-45C7-4049-B073-B343CB1F5C4A}" type="slidenum">
              <a:rPr lang="en-AU" smtClean="0"/>
              <a:t>‹#›</a:t>
            </a:fld>
            <a:endParaRPr lang="en-AU" dirty="0"/>
          </a:p>
        </p:txBody>
      </p:sp>
    </p:spTree>
    <p:extLst>
      <p:ext uri="{BB962C8B-B14F-4D97-AF65-F5344CB8AC3E}">
        <p14:creationId xmlns:p14="http://schemas.microsoft.com/office/powerpoint/2010/main" val="184350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720000" y="2160000"/>
            <a:ext cx="3870000" cy="2520000"/>
          </a:xfrm>
        </p:spPr>
        <p:txBody>
          <a:bodyPr/>
          <a:lstStyle>
            <a:lvl1pPr marL="180000">
              <a:defRPr sz="2000">
                <a:solidFill>
                  <a:schemeClr val="tx1"/>
                </a:solidFill>
              </a:defRPr>
            </a:lvl1pPr>
            <a:lvl2pPr marL="360000">
              <a:defRPr sz="2000">
                <a:solidFill>
                  <a:schemeClr val="tx1"/>
                </a:solidFill>
              </a:defRPr>
            </a:lvl2pPr>
            <a:lvl3pPr marL="540000">
              <a:defRPr sz="2000">
                <a:solidFill>
                  <a:schemeClr val="tx1"/>
                </a:solidFill>
              </a:defRPr>
            </a:lvl3pPr>
            <a:lvl4pPr marL="720000">
              <a:defRPr sz="2000">
                <a:solidFill>
                  <a:schemeClr val="tx1"/>
                </a:solidFill>
              </a:defRPr>
            </a:lvl4pPr>
            <a:lvl5pPr marL="900000">
              <a:defRPr sz="20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770000" y="2160000"/>
            <a:ext cx="3870000" cy="2520000"/>
          </a:xfrm>
        </p:spPr>
        <p:txBody>
          <a:bodyPr>
            <a:normAutofit/>
          </a:bodyPr>
          <a:lstStyle>
            <a:lvl1pPr marL="180000">
              <a:defRPr sz="2000">
                <a:solidFill>
                  <a:schemeClr val="tx1"/>
                </a:solidFill>
              </a:defRPr>
            </a:lvl1pPr>
            <a:lvl2pPr marL="360000">
              <a:defRPr sz="2000">
                <a:solidFill>
                  <a:schemeClr val="tx1"/>
                </a:solidFill>
              </a:defRPr>
            </a:lvl2pPr>
            <a:lvl3pPr marL="540000">
              <a:defRPr sz="2000">
                <a:solidFill>
                  <a:schemeClr val="tx1"/>
                </a:solidFill>
              </a:defRPr>
            </a:lvl3pPr>
            <a:lvl4pPr marL="720000">
              <a:defRPr sz="2000">
                <a:solidFill>
                  <a:schemeClr val="tx1"/>
                </a:solidFill>
              </a:defRPr>
            </a:lvl4pPr>
            <a:lvl5pPr marL="900000">
              <a:defRPr sz="20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Slide Number Placeholder 6"/>
          <p:cNvSpPr>
            <a:spLocks noGrp="1"/>
          </p:cNvSpPr>
          <p:nvPr>
            <p:ph type="sldNum" sz="quarter" idx="12"/>
          </p:nvPr>
        </p:nvSpPr>
        <p:spPr/>
        <p:txBody>
          <a:bodyPr/>
          <a:lstStyle/>
          <a:p>
            <a:fld id="{D1BBEFB1-45C7-4049-B073-B343CB1F5C4A}" type="slidenum">
              <a:rPr lang="en-AU" smtClean="0"/>
              <a:t>‹#›</a:t>
            </a:fld>
            <a:endParaRPr lang="en-AU" dirty="0"/>
          </a:p>
        </p:txBody>
      </p:sp>
    </p:spTree>
    <p:extLst>
      <p:ext uri="{BB962C8B-B14F-4D97-AF65-F5344CB8AC3E}">
        <p14:creationId xmlns:p14="http://schemas.microsoft.com/office/powerpoint/2010/main" val="282788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endParaRPr lang="en-AU"/>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7E76BABB-CAE5-453E-983A-D1F1F5FF9F5E}" type="slidenum">
              <a:rPr lang="en-AU" smtClean="0"/>
              <a:t>‹#›</a:t>
            </a:fld>
            <a:endParaRPr lang="en-AU"/>
          </a:p>
        </p:txBody>
      </p:sp>
    </p:spTree>
    <p:extLst>
      <p:ext uri="{BB962C8B-B14F-4D97-AF65-F5344CB8AC3E}">
        <p14:creationId xmlns:p14="http://schemas.microsoft.com/office/powerpoint/2010/main" val="334861858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2.xml"/><Relationship Id="rId6"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99439476"/>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080000"/>
            <a:ext cx="7920000" cy="900000"/>
          </a:xfrm>
          <a:prstGeom prst="rect">
            <a:avLst/>
          </a:prstGeom>
        </p:spPr>
        <p:txBody>
          <a:bodyPr vert="horz" lIns="0" tIns="0" rIns="0" bIns="0" rtlCol="0" anchor="t" anchorCtr="0">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720000" y="2160000"/>
            <a:ext cx="7920000" cy="2520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Slide Number Placeholder 5"/>
          <p:cNvSpPr>
            <a:spLocks noGrp="1"/>
          </p:cNvSpPr>
          <p:nvPr>
            <p:ph type="sldNum" sz="quarter" idx="4"/>
          </p:nvPr>
        </p:nvSpPr>
        <p:spPr>
          <a:xfrm>
            <a:off x="7200000" y="4752000"/>
            <a:ext cx="1440000" cy="288000"/>
          </a:xfrm>
          <a:prstGeom prst="rect">
            <a:avLst/>
          </a:prstGeom>
        </p:spPr>
        <p:txBody>
          <a:bodyPr vert="horz" lIns="0" tIns="0" rIns="0" bIns="0" rtlCol="0" anchor="ctr"/>
          <a:lstStyle>
            <a:lvl1pPr algn="r">
              <a:defRPr sz="1400">
                <a:solidFill>
                  <a:schemeClr val="tx1"/>
                </a:solidFill>
              </a:defRPr>
            </a:lvl1pPr>
          </a:lstStyle>
          <a:p>
            <a:fld id="{D1BBEFB1-45C7-4049-B073-B343CB1F5C4A}" type="slidenum">
              <a:rPr lang="en-AU" smtClean="0"/>
              <a:pPr/>
              <a:t>‹#›</a:t>
            </a:fld>
            <a:endParaRPr lang="en-AU" dirty="0"/>
          </a:p>
        </p:txBody>
      </p:sp>
    </p:spTree>
    <p:extLst>
      <p:ext uri="{BB962C8B-B14F-4D97-AF65-F5344CB8AC3E}">
        <p14:creationId xmlns:p14="http://schemas.microsoft.com/office/powerpoint/2010/main" val="313836739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hdr="0" ftr="0" dt="0"/>
  <p:txStyles>
    <p:title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p:titleStyle>
    <p:bodyStyle>
      <a:lvl1pPr marL="18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54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72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90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 Target="slide60.xml"/><Relationship Id="rId4" Type="http://schemas.openxmlformats.org/officeDocument/2006/relationships/image" Target="../media/image14.png"/><Relationship Id="rId5" Type="http://schemas.openxmlformats.org/officeDocument/2006/relationships/slide" Target="slide49.xml"/><Relationship Id="rId6" Type="http://schemas.openxmlformats.org/officeDocument/2006/relationships/image" Target="../media/image15.png"/><Relationship Id="rId7" Type="http://schemas.openxmlformats.org/officeDocument/2006/relationships/slide" Target="slide71.xml"/><Relationship Id="rId8" Type="http://schemas.openxmlformats.org/officeDocument/2006/relationships/image" Target="../media/image16.png"/><Relationship Id="rId9" Type="http://schemas.openxmlformats.org/officeDocument/2006/relationships/slide" Target="slide38.xml"/><Relationship Id="rId10" Type="http://schemas.openxmlformats.org/officeDocument/2006/relationships/image" Target="../media/image17.emf"/><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 Target="slide85.xml"/><Relationship Id="rId4" Type="http://schemas.openxmlformats.org/officeDocument/2006/relationships/image" Target="../media/image18.png"/><Relationship Id="rId5" Type="http://schemas.openxmlformats.org/officeDocument/2006/relationships/slide" Target="slide82.xml"/><Relationship Id="rId6" Type="http://schemas.openxmlformats.org/officeDocument/2006/relationships/image" Target="../media/image19.png"/><Relationship Id="rId7" Type="http://schemas.openxmlformats.org/officeDocument/2006/relationships/slide" Target="slide83.xml"/><Relationship Id="rId8" Type="http://schemas.openxmlformats.org/officeDocument/2006/relationships/image" Target="../media/image20.jpg"/><Relationship Id="rId9" Type="http://schemas.openxmlformats.org/officeDocument/2006/relationships/slide" Target="slide84.xml"/><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s://www.surveymonkey.com/r/PD3evaluation" TargetMode="External"/><Relationship Id="rId4" Type="http://schemas.openxmlformats.org/officeDocument/2006/relationships/image" Target="../media/image21.jpg"/><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4" Type="http://schemas.openxmlformats.org/officeDocument/2006/relationships/image" Target="../media/image17.emf"/><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slide" Target="slide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slide" Target="slide27.xml"/><Relationship Id="rId4" Type="http://schemas.openxmlformats.org/officeDocument/2006/relationships/slide" Target="slide28.xml"/><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slide" Target="slide27.xml"/><Relationship Id="rId5" Type="http://schemas.openxmlformats.org/officeDocument/2006/relationships/slide" Target="slide28.xml"/><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slide" Target="slide28.xml"/><Relationship Id="rId4" Type="http://schemas.openxmlformats.org/officeDocument/2006/relationships/slide" Target="slide27.xml"/><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slide" Target="slide71.xml"/><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3" Type="http://schemas.openxmlformats.org/officeDocument/2006/relationships/slide" Target="slide27.xml"/><Relationship Id="rId4" Type="http://schemas.openxmlformats.org/officeDocument/2006/relationships/slide" Target="slide28.xml"/><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slide" Target="slide30.xml"/><Relationship Id="rId5" Type="http://schemas.openxmlformats.org/officeDocument/2006/relationships/slide" Target="slide31.xml"/><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3" Type="http://schemas.openxmlformats.org/officeDocument/2006/relationships/image" Target="../media/image23.gif"/><Relationship Id="rId4" Type="http://schemas.openxmlformats.org/officeDocument/2006/relationships/slide" Target="slide30.xml"/><Relationship Id="rId5" Type="http://schemas.openxmlformats.org/officeDocument/2006/relationships/slide" Target="slide31.xml"/><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slide" Target="slide30.xml"/><Relationship Id="rId5" Type="http://schemas.openxmlformats.org/officeDocument/2006/relationships/slide" Target="slide31.xml"/><Relationship Id="rId1" Type="http://schemas.openxmlformats.org/officeDocument/2006/relationships/slideLayout" Target="../slideLayouts/slideLayout5.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3" Type="http://schemas.openxmlformats.org/officeDocument/2006/relationships/slide" Target="slide30.xml"/><Relationship Id="rId4" Type="http://schemas.openxmlformats.org/officeDocument/2006/relationships/slide" Target="slide31.xml"/><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519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827594" y="902740"/>
            <a:ext cx="5940000" cy="674999"/>
          </a:xfrm>
          <a:prstGeom prst="rect">
            <a:avLst/>
          </a:prstGeom>
          <a:noFill/>
          <a:ln>
            <a:noFill/>
          </a:ln>
        </p:spPr>
        <p:txBody>
          <a:bodyPr vert="horz" wrap="square" lIns="68550" tIns="68550" rIns="68550" bIns="68550" rtlCol="0" anchor="t" anchorCtr="0">
            <a:noAutofit/>
          </a:bodyPr>
          <a:lstStyle/>
          <a:p>
            <a:pPr>
              <a:lnSpc>
                <a:spcPct val="90000"/>
              </a:lnSpc>
              <a:spcBef>
                <a:spcPts val="0"/>
              </a:spcBef>
              <a:buClr>
                <a:schemeClr val="accent1"/>
              </a:buClr>
              <a:buSzPct val="25000"/>
            </a:pPr>
            <a:r>
              <a:rPr lang="en-AU" sz="2900" b="0" dirty="0">
                <a:solidFill>
                  <a:schemeClr val="accent1"/>
                </a:solidFill>
                <a:latin typeface="Calibri"/>
                <a:ea typeface="Calibri"/>
                <a:cs typeface="Calibri"/>
                <a:sym typeface="Calibri"/>
              </a:rPr>
              <a:t>Professional Learning Modules</a:t>
            </a:r>
          </a:p>
        </p:txBody>
      </p:sp>
      <p:sp>
        <p:nvSpPr>
          <p:cNvPr id="217" name="Shape 217"/>
          <p:cNvSpPr txBox="1">
            <a:spLocks noGrp="1"/>
          </p:cNvSpPr>
          <p:nvPr>
            <p:ph type="body" idx="1"/>
          </p:nvPr>
        </p:nvSpPr>
        <p:spPr>
          <a:xfrm>
            <a:off x="827593" y="1577740"/>
            <a:ext cx="7298768" cy="3104999"/>
          </a:xfrm>
          <a:prstGeom prst="rect">
            <a:avLst/>
          </a:prstGeom>
          <a:noFill/>
          <a:ln>
            <a:noFill/>
          </a:ln>
        </p:spPr>
        <p:txBody>
          <a:bodyPr vert="horz" wrap="square" lIns="68550" tIns="68550" rIns="68550" bIns="68550" rtlCol="0" anchor="t" anchorCtr="0">
            <a:noAutofit/>
          </a:bodyPr>
          <a:lstStyle/>
          <a:p>
            <a:pPr marL="0" indent="0">
              <a:lnSpc>
                <a:spcPct val="90000"/>
              </a:lnSpc>
              <a:buClr>
                <a:schemeClr val="dk1"/>
              </a:buClr>
              <a:buSzPct val="25000"/>
              <a:buNone/>
            </a:pPr>
            <a:r>
              <a:rPr lang="en-AU" sz="2400" dirty="0">
                <a:solidFill>
                  <a:schemeClr val="dk1"/>
                </a:solidFill>
                <a:latin typeface="Calibri"/>
                <a:ea typeface="Calibri"/>
                <a:cs typeface="Calibri"/>
                <a:sym typeface="Calibri"/>
              </a:rPr>
              <a:t>Resources to support in-school leaders to address key issues and themes in the teaching and learning of mathematics through collegial professional learning programs. </a:t>
            </a:r>
          </a:p>
        </p:txBody>
      </p:sp>
      <p:sp>
        <p:nvSpPr>
          <p:cNvPr id="218" name="Shape 218"/>
          <p:cNvSpPr txBox="1">
            <a:spLocks noGrp="1"/>
          </p:cNvSpPr>
          <p:nvPr>
            <p:ph type="sldNum" idx="12"/>
          </p:nvPr>
        </p:nvSpPr>
        <p:spPr>
          <a:xfrm>
            <a:off x="8435250" y="4869676"/>
            <a:ext cx="601875" cy="273824"/>
          </a:xfrm>
          <a:prstGeom prst="rect">
            <a:avLst/>
          </a:prstGeom>
          <a:noFill/>
          <a:ln>
            <a:noFill/>
          </a:ln>
        </p:spPr>
        <p:txBody>
          <a:bodyPr vert="horz" wrap="square" lIns="68550" tIns="34275" rIns="68550" bIns="34275" rtlCol="0" anchor="t" anchorCtr="0">
            <a:noAutofit/>
          </a:bodyPr>
          <a:lstStyle/>
          <a:p>
            <a:pPr>
              <a:buSzPct val="25000"/>
            </a:pPr>
            <a:fld id="{00000000-1234-1234-1234-123412341234}" type="slidenum">
              <a:rPr lang="en-AU" sz="900">
                <a:solidFill>
                  <a:srgbClr val="888888"/>
                </a:solidFill>
                <a:latin typeface="Calibri"/>
                <a:ea typeface="Calibri"/>
                <a:cs typeface="Calibri"/>
                <a:sym typeface="Calibri"/>
              </a:rPr>
              <a:pPr>
                <a:buSzPct val="25000"/>
              </a:pPr>
              <a:t>10</a:t>
            </a:fld>
            <a:endParaRPr lang="en-AU" sz="9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05271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611560" y="456591"/>
            <a:ext cx="5940000" cy="674999"/>
          </a:xfrm>
          <a:prstGeom prst="rect">
            <a:avLst/>
          </a:prstGeom>
          <a:noFill/>
          <a:ln>
            <a:noFill/>
          </a:ln>
        </p:spPr>
        <p:txBody>
          <a:bodyPr vert="horz" wrap="square" lIns="68550" tIns="68550" rIns="68550" bIns="68550" rtlCol="0" anchor="t" anchorCtr="0">
            <a:noAutofit/>
          </a:bodyPr>
          <a:lstStyle/>
          <a:p>
            <a:pPr>
              <a:lnSpc>
                <a:spcPct val="90000"/>
              </a:lnSpc>
              <a:spcBef>
                <a:spcPts val="0"/>
              </a:spcBef>
              <a:buClr>
                <a:schemeClr val="accent1"/>
              </a:buClr>
              <a:buSzPct val="25000"/>
            </a:pPr>
            <a:r>
              <a:rPr lang="en-AU" sz="2900" b="0" dirty="0">
                <a:solidFill>
                  <a:schemeClr val="accent1"/>
                </a:solidFill>
                <a:latin typeface="Calibri"/>
                <a:ea typeface="Calibri"/>
                <a:cs typeface="Calibri"/>
                <a:sym typeface="Calibri"/>
              </a:rPr>
              <a:t>Professional Learning Modules</a:t>
            </a:r>
          </a:p>
        </p:txBody>
      </p:sp>
      <p:sp>
        <p:nvSpPr>
          <p:cNvPr id="225" name="Shape 225"/>
          <p:cNvSpPr txBox="1">
            <a:spLocks noGrp="1"/>
          </p:cNvSpPr>
          <p:nvPr>
            <p:ph type="sldNum" idx="12"/>
          </p:nvPr>
        </p:nvSpPr>
        <p:spPr>
          <a:xfrm>
            <a:off x="8427875" y="4869676"/>
            <a:ext cx="601875" cy="273824"/>
          </a:xfrm>
          <a:prstGeom prst="rect">
            <a:avLst/>
          </a:prstGeom>
          <a:noFill/>
          <a:ln>
            <a:noFill/>
          </a:ln>
        </p:spPr>
        <p:txBody>
          <a:bodyPr vert="horz" wrap="square" lIns="68550" tIns="34275" rIns="68550" bIns="34275" rtlCol="0" anchor="t" anchorCtr="0">
            <a:noAutofit/>
          </a:bodyPr>
          <a:lstStyle/>
          <a:p>
            <a:pPr>
              <a:buSzPct val="25000"/>
            </a:pPr>
            <a:fld id="{00000000-1234-1234-1234-123412341234}" type="slidenum">
              <a:rPr lang="en-AU" sz="900">
                <a:solidFill>
                  <a:srgbClr val="888888"/>
                </a:solidFill>
                <a:latin typeface="Calibri"/>
                <a:ea typeface="Calibri"/>
                <a:cs typeface="Calibri"/>
                <a:sym typeface="Calibri"/>
              </a:rPr>
              <a:pPr>
                <a:buSzPct val="25000"/>
              </a:pPr>
              <a:t>11</a:t>
            </a:fld>
            <a:endParaRPr lang="en-AU" sz="900" dirty="0">
              <a:solidFill>
                <a:srgbClr val="888888"/>
              </a:solidFill>
              <a:latin typeface="Calibri"/>
              <a:ea typeface="Calibri"/>
              <a:cs typeface="Calibri"/>
              <a:sym typeface="Calibri"/>
            </a:endParaRPr>
          </a:p>
        </p:txBody>
      </p:sp>
      <p:graphicFrame>
        <p:nvGraphicFramePr>
          <p:cNvPr id="226" name="Shape 226"/>
          <p:cNvGraphicFramePr/>
          <p:nvPr>
            <p:extLst>
              <p:ext uri="{D42A27DB-BD31-4B8C-83A1-F6EECF244321}">
                <p14:modId xmlns:p14="http://schemas.microsoft.com/office/powerpoint/2010/main" val="2146923263"/>
              </p:ext>
            </p:extLst>
          </p:nvPr>
        </p:nvGraphicFramePr>
        <p:xfrm>
          <a:off x="611560" y="1013274"/>
          <a:ext cx="7568836" cy="3596620"/>
        </p:xfrm>
        <a:graphic>
          <a:graphicData uri="http://schemas.openxmlformats.org/drawingml/2006/table">
            <a:tbl>
              <a:tblPr>
                <a:noFill/>
              </a:tblPr>
              <a:tblGrid>
                <a:gridCol w="1892209"/>
                <a:gridCol w="1892209"/>
                <a:gridCol w="1892209"/>
                <a:gridCol w="1892209"/>
              </a:tblGrid>
              <a:tr h="1630670">
                <a:tc>
                  <a:txBody>
                    <a:bodyPr/>
                    <a:lstStyle/>
                    <a:p>
                      <a:pPr marL="0" marR="0" lvl="0" indent="0" algn="l" rtl="0">
                        <a:spcBef>
                          <a:spcPts val="0"/>
                        </a:spcBef>
                        <a:spcAft>
                          <a:spcPts val="0"/>
                        </a:spcAft>
                        <a:buClr>
                          <a:schemeClr val="dk1"/>
                        </a:buClr>
                        <a:buSzPct val="25000"/>
                        <a:buFont typeface="Calibri"/>
                        <a:buNone/>
                      </a:pPr>
                      <a:r>
                        <a:rPr lang="en-AU" sz="1500" u="none" strike="noStrike" cap="none" dirty="0">
                          <a:latin typeface="Calibri"/>
                          <a:ea typeface="Calibri"/>
                          <a:cs typeface="Calibri"/>
                          <a:sym typeface="Calibri"/>
                        </a:rPr>
                        <a:t>PLM 1: </a:t>
                      </a:r>
                      <a:r>
                        <a:rPr lang="en-AU" sz="1500" i="1" u="none" strike="noStrike" cap="none" dirty="0">
                          <a:latin typeface="Calibri"/>
                          <a:ea typeface="Calibri"/>
                          <a:cs typeface="Calibri"/>
                          <a:sym typeface="Calibri"/>
                        </a:rPr>
                        <a:t>reSolve: Mathematics by Inquiry</a:t>
                      </a:r>
                    </a:p>
                    <a:p>
                      <a:pPr marL="0" marR="0" lvl="0" indent="0" algn="l" rtl="0">
                        <a:spcBef>
                          <a:spcPts val="0"/>
                        </a:spcBef>
                        <a:buClr>
                          <a:schemeClr val="dk1"/>
                        </a:buClr>
                        <a:buSzPct val="25000"/>
                        <a:buFont typeface="Calibri"/>
                        <a:buNone/>
                      </a:pPr>
                      <a:r>
                        <a:rPr lang="en-AU" sz="1500" u="none" strike="noStrike" cap="none" dirty="0">
                          <a:latin typeface="Calibri"/>
                          <a:ea typeface="Calibri"/>
                          <a:cs typeface="Calibri"/>
                          <a:sym typeface="Calibri"/>
                        </a:rPr>
                        <a:t>Introducing the reSolve Protocol and some of the resources</a:t>
                      </a:r>
                    </a:p>
                  </a:txBody>
                  <a:tcPr marL="68575" marR="68575" marT="68575" marB="68575"/>
                </a:tc>
                <a:tc>
                  <a:txBody>
                    <a:bodyPr/>
                    <a:lstStyle/>
                    <a:p>
                      <a:pPr marL="0" marR="0" lvl="0" indent="0" algn="l" rtl="0">
                        <a:spcBef>
                          <a:spcPts val="0"/>
                        </a:spcBef>
                        <a:buClr>
                          <a:schemeClr val="dk1"/>
                        </a:buClr>
                        <a:buSzPct val="25000"/>
                        <a:buFont typeface="Calibri"/>
                        <a:buNone/>
                      </a:pPr>
                      <a:r>
                        <a:rPr lang="en-AU" sz="1500" u="none" strike="noStrike" kern="1200" cap="none" dirty="0">
                          <a:solidFill>
                            <a:schemeClr val="tx1"/>
                          </a:solidFill>
                          <a:latin typeface="Calibri"/>
                          <a:ea typeface="Calibri"/>
                          <a:cs typeface="Calibri"/>
                          <a:sym typeface="Calibri"/>
                        </a:rPr>
                        <a:t>PLM 2: Mathematical purpose and potential</a:t>
                      </a:r>
                    </a:p>
                  </a:txBody>
                  <a:tcPr marL="68575" marR="68575" marT="68575" marB="68575"/>
                </a:tc>
                <a:tc>
                  <a:txBody>
                    <a:bodyPr/>
                    <a:lstStyle/>
                    <a:p>
                      <a:pPr marL="0" marR="0" lvl="0" indent="0" algn="l" rtl="0">
                        <a:spcBef>
                          <a:spcPts val="0"/>
                        </a:spcBef>
                        <a:buClr>
                          <a:schemeClr val="dk1"/>
                        </a:buClr>
                        <a:buSzPct val="25000"/>
                        <a:buFont typeface="Calibri"/>
                        <a:buNone/>
                      </a:pPr>
                      <a:r>
                        <a:rPr lang="en-AU" sz="1500" u="none" strike="noStrike" cap="none" dirty="0">
                          <a:solidFill>
                            <a:srgbClr val="FF0000"/>
                          </a:solidFill>
                          <a:latin typeface="Calibri"/>
                          <a:ea typeface="Calibri"/>
                          <a:cs typeface="Calibri"/>
                          <a:sym typeface="Calibri"/>
                        </a:rPr>
                        <a:t>PLM 3: Including all students in mathematics learning experiences</a:t>
                      </a:r>
                    </a:p>
                  </a:txBody>
                  <a:tcPr marL="68575" marR="68575" marT="68575" marB="68575"/>
                </a:tc>
                <a:tc>
                  <a:txBody>
                    <a:bodyPr/>
                    <a:lstStyle/>
                    <a:p>
                      <a:pPr marL="0" marR="0" lvl="0" indent="0" algn="l" rtl="0">
                        <a:spcBef>
                          <a:spcPts val="0"/>
                        </a:spcBef>
                        <a:buClr>
                          <a:schemeClr val="dk1"/>
                        </a:buClr>
                        <a:buSzPct val="25000"/>
                        <a:buFont typeface="Calibri"/>
                        <a:buNone/>
                      </a:pPr>
                      <a:r>
                        <a:rPr lang="en-AU" sz="1500" u="none" strike="noStrike" cap="none">
                          <a:latin typeface="Calibri"/>
                          <a:ea typeface="Calibri"/>
                          <a:cs typeface="Calibri"/>
                          <a:sym typeface="Calibri"/>
                        </a:rPr>
                        <a:t>PLM 4: The role of challenging mathematical experiences in activating thinking of all students.</a:t>
                      </a:r>
                    </a:p>
                  </a:txBody>
                  <a:tcPr marL="68575" marR="68575" marT="68575" marB="68575"/>
                </a:tc>
              </a:tr>
              <a:tr h="1657340">
                <a:tc>
                  <a:txBody>
                    <a:bodyPr/>
                    <a:lstStyle/>
                    <a:p>
                      <a:pPr marL="0" marR="0" lvl="0" indent="0" algn="l" rtl="0">
                        <a:spcBef>
                          <a:spcPts val="0"/>
                        </a:spcBef>
                        <a:buClr>
                          <a:schemeClr val="dk1"/>
                        </a:buClr>
                        <a:buSzPct val="25000"/>
                        <a:buFont typeface="Calibri"/>
                        <a:buNone/>
                      </a:pPr>
                      <a:r>
                        <a:rPr lang="en-AU" sz="1500" u="none" strike="noStrike" cap="none" dirty="0">
                          <a:latin typeface="Calibri"/>
                          <a:ea typeface="Calibri"/>
                          <a:cs typeface="Calibri"/>
                          <a:sym typeface="Calibri"/>
                        </a:rPr>
                        <a:t>PLM 5: Using student strategies and solutions as part of inquiry learning in mathematics</a:t>
                      </a:r>
                    </a:p>
                  </a:txBody>
                  <a:tcPr marL="68575" marR="68575" marT="68575" marB="68575"/>
                </a:tc>
                <a:tc>
                  <a:txBody>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AU" sz="1500" u="none" strike="noStrike" cap="none" dirty="0">
                          <a:latin typeface="Calibri"/>
                          <a:ea typeface="Calibri"/>
                          <a:cs typeface="Calibri"/>
                          <a:sym typeface="Calibri"/>
                        </a:rPr>
                        <a:t>PLM 6: </a:t>
                      </a:r>
                      <a:r>
                        <a:rPr lang="en-AU" sz="1500" u="none" strike="noStrike" cap="none" dirty="0" smtClean="0">
                          <a:solidFill>
                            <a:schemeClr val="dk1"/>
                          </a:solidFill>
                          <a:latin typeface="+mn-lt"/>
                          <a:ea typeface="Calibri"/>
                          <a:cs typeface="Calibri"/>
                          <a:sym typeface="Calibri"/>
                        </a:rPr>
                        <a:t>Adapting existing inquiry resources and creating your own</a:t>
                      </a:r>
                    </a:p>
                  </a:txBody>
                  <a:tcPr marL="68575" marR="68575" marT="68575" marB="68575"/>
                </a:tc>
                <a:tc>
                  <a:txBody>
                    <a:bodyPr/>
                    <a:lstStyle/>
                    <a:p>
                      <a:pPr marL="0" marR="0" lvl="0" indent="0" algn="l" rtl="0">
                        <a:spcBef>
                          <a:spcPts val="0"/>
                        </a:spcBef>
                        <a:spcAft>
                          <a:spcPts val="0"/>
                        </a:spcAft>
                        <a:buClr>
                          <a:schemeClr val="dk1"/>
                        </a:buClr>
                        <a:buSzPct val="25000"/>
                        <a:buFont typeface="Calibri"/>
                        <a:buNone/>
                      </a:pPr>
                      <a:r>
                        <a:rPr lang="en-AU" sz="1500" u="none" strike="noStrike" cap="none" dirty="0">
                          <a:latin typeface="Calibri"/>
                          <a:ea typeface="Calibri"/>
                          <a:cs typeface="Calibri"/>
                          <a:sym typeface="Calibri"/>
                        </a:rPr>
                        <a:t>PLM 7: Activating mathematical thinking then consolidating </a:t>
                      </a:r>
                      <a:r>
                        <a:rPr lang="en-AU" sz="1500" u="none" strike="noStrike" cap="none" dirty="0" smtClean="0">
                          <a:latin typeface="Calibri"/>
                          <a:ea typeface="Calibri"/>
                          <a:cs typeface="Calibri"/>
                          <a:sym typeface="Calibri"/>
                        </a:rPr>
                        <a:t>learning</a:t>
                      </a:r>
                      <a:endParaRPr lang="en-AU" sz="1500" u="none" strike="noStrike" cap="none" dirty="0">
                        <a:latin typeface="Calibri"/>
                        <a:ea typeface="Calibri"/>
                        <a:cs typeface="Calibri"/>
                        <a:sym typeface="Calibri"/>
                      </a:endParaRPr>
                    </a:p>
                  </a:txBody>
                  <a:tcPr marL="68575" marR="68575" marT="68575" marB="68575"/>
                </a:tc>
                <a:tc>
                  <a:txBody>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AU" sz="1500" u="none" strike="noStrike" cap="none" dirty="0">
                          <a:latin typeface="Calibri"/>
                          <a:ea typeface="Calibri"/>
                          <a:cs typeface="Calibri"/>
                          <a:sym typeface="Calibri"/>
                        </a:rPr>
                        <a:t>PLM </a:t>
                      </a:r>
                      <a:r>
                        <a:rPr lang="en-AU" sz="1500" u="none" strike="noStrike" cap="none" dirty="0" smtClean="0">
                          <a:latin typeface="+mn-lt"/>
                          <a:ea typeface="Calibri"/>
                          <a:cs typeface="Calibri"/>
                          <a:sym typeface="Calibri"/>
                        </a:rPr>
                        <a:t>8: Leading the incorporation of inquiry approaches into mathematics teaching repertoires: A workshop for current and potential leaders</a:t>
                      </a:r>
                    </a:p>
                  </a:txBody>
                  <a:tcPr marL="68575" marR="68575" marT="68575" marB="68575"/>
                </a:tc>
              </a:tr>
            </a:tbl>
          </a:graphicData>
        </a:graphic>
      </p:graphicFrame>
    </p:spTree>
    <p:extLst>
      <p:ext uri="{BB962C8B-B14F-4D97-AF65-F5344CB8AC3E}">
        <p14:creationId xmlns:p14="http://schemas.microsoft.com/office/powerpoint/2010/main" val="2445857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827584" y="627002"/>
            <a:ext cx="5940000" cy="674999"/>
          </a:xfrm>
          <a:prstGeom prst="rect">
            <a:avLst/>
          </a:prstGeom>
          <a:noFill/>
          <a:ln>
            <a:noFill/>
          </a:ln>
        </p:spPr>
        <p:txBody>
          <a:bodyPr vert="horz" wrap="square" lIns="68550" tIns="68550" rIns="68550" bIns="68550" rtlCol="0" anchor="t" anchorCtr="0">
            <a:noAutofit/>
          </a:bodyPr>
          <a:lstStyle/>
          <a:p>
            <a:pPr>
              <a:lnSpc>
                <a:spcPct val="90000"/>
              </a:lnSpc>
              <a:spcBef>
                <a:spcPts val="0"/>
              </a:spcBef>
              <a:buClr>
                <a:schemeClr val="accent1"/>
              </a:buClr>
              <a:buSzPct val="25000"/>
            </a:pPr>
            <a:r>
              <a:rPr lang="en-AU" sz="2900" b="0" dirty="0" err="1">
                <a:solidFill>
                  <a:schemeClr val="accent1"/>
                </a:solidFill>
                <a:latin typeface="Calibri"/>
                <a:ea typeface="Calibri"/>
                <a:cs typeface="Calibri"/>
                <a:sym typeface="Calibri"/>
              </a:rPr>
              <a:t>reSolve</a:t>
            </a:r>
            <a:r>
              <a:rPr lang="en-AU" sz="2900" b="0" dirty="0">
                <a:solidFill>
                  <a:schemeClr val="accent1"/>
                </a:solidFill>
                <a:latin typeface="Calibri"/>
                <a:ea typeface="Calibri"/>
                <a:cs typeface="Calibri"/>
                <a:sym typeface="Calibri"/>
              </a:rPr>
              <a:t> Champions</a:t>
            </a:r>
          </a:p>
        </p:txBody>
      </p:sp>
      <p:sp>
        <p:nvSpPr>
          <p:cNvPr id="233" name="Shape 233"/>
          <p:cNvSpPr txBox="1">
            <a:spLocks noGrp="1"/>
          </p:cNvSpPr>
          <p:nvPr>
            <p:ph type="body" idx="1"/>
          </p:nvPr>
        </p:nvSpPr>
        <p:spPr>
          <a:xfrm>
            <a:off x="4896864" y="1286123"/>
            <a:ext cx="3707583" cy="3035155"/>
          </a:xfrm>
          <a:prstGeom prst="rect">
            <a:avLst/>
          </a:prstGeom>
          <a:noFill/>
          <a:ln>
            <a:noFill/>
          </a:ln>
        </p:spPr>
        <p:txBody>
          <a:bodyPr vert="horz" wrap="square" lIns="68550" tIns="68550" rIns="68550" bIns="68550" rtlCol="0" anchor="t" anchorCtr="0">
            <a:noAutofit/>
          </a:bodyPr>
          <a:lstStyle/>
          <a:p>
            <a:pPr marL="0" indent="0">
              <a:lnSpc>
                <a:spcPct val="90000"/>
              </a:lnSpc>
              <a:buClr>
                <a:schemeClr val="dk1"/>
              </a:buClr>
              <a:buSzPct val="25000"/>
              <a:buNone/>
            </a:pPr>
            <a:r>
              <a:rPr lang="en-AU" sz="2400" dirty="0">
                <a:solidFill>
                  <a:schemeClr val="dk1"/>
                </a:solidFill>
                <a:latin typeface="Calibri"/>
                <a:ea typeface="Calibri"/>
                <a:cs typeface="Calibri"/>
                <a:sym typeface="Calibri"/>
              </a:rPr>
              <a:t>A community of more than 290 committed leaders across the country, who will use </a:t>
            </a:r>
            <a:r>
              <a:rPr lang="en-AU" sz="2400" dirty="0" err="1">
                <a:solidFill>
                  <a:schemeClr val="dk1"/>
                </a:solidFill>
                <a:latin typeface="Calibri"/>
                <a:ea typeface="Calibri"/>
                <a:cs typeface="Calibri"/>
                <a:sym typeface="Calibri"/>
              </a:rPr>
              <a:t>reSolve</a:t>
            </a:r>
            <a:r>
              <a:rPr lang="en-AU" sz="2400" dirty="0">
                <a:solidFill>
                  <a:schemeClr val="dk1"/>
                </a:solidFill>
                <a:latin typeface="Calibri"/>
                <a:ea typeface="Calibri"/>
                <a:cs typeface="Calibri"/>
                <a:sym typeface="Calibri"/>
              </a:rPr>
              <a:t> resources and approaches in professional learning programs they lead during and after the development phase of </a:t>
            </a:r>
            <a:r>
              <a:rPr lang="en-AU" sz="2400" dirty="0" err="1">
                <a:solidFill>
                  <a:schemeClr val="dk1"/>
                </a:solidFill>
                <a:latin typeface="Calibri"/>
                <a:ea typeface="Calibri"/>
                <a:cs typeface="Calibri"/>
                <a:sym typeface="Calibri"/>
              </a:rPr>
              <a:t>reSolve</a:t>
            </a:r>
            <a:r>
              <a:rPr lang="en-AU" sz="2400" dirty="0">
                <a:solidFill>
                  <a:schemeClr val="dk1"/>
                </a:solidFill>
                <a:latin typeface="Calibri"/>
                <a:ea typeface="Calibri"/>
                <a:cs typeface="Calibri"/>
                <a:sym typeface="Calibri"/>
              </a:rPr>
              <a:t> (finishes mid-2018).</a:t>
            </a:r>
          </a:p>
        </p:txBody>
      </p:sp>
      <p:sp>
        <p:nvSpPr>
          <p:cNvPr id="234" name="Shape 234"/>
          <p:cNvSpPr txBox="1">
            <a:spLocks noGrp="1"/>
          </p:cNvSpPr>
          <p:nvPr>
            <p:ph type="sldNum" idx="12"/>
          </p:nvPr>
        </p:nvSpPr>
        <p:spPr>
          <a:xfrm>
            <a:off x="8391005" y="4820976"/>
            <a:ext cx="601875" cy="273824"/>
          </a:xfrm>
          <a:prstGeom prst="rect">
            <a:avLst/>
          </a:prstGeom>
          <a:noFill/>
          <a:ln>
            <a:noFill/>
          </a:ln>
        </p:spPr>
        <p:txBody>
          <a:bodyPr vert="horz" wrap="square" lIns="68550" tIns="34275" rIns="68550" bIns="34275" rtlCol="0" anchor="t" anchorCtr="0">
            <a:noAutofit/>
          </a:bodyPr>
          <a:lstStyle/>
          <a:p>
            <a:pPr>
              <a:buSzPct val="25000"/>
            </a:pPr>
            <a:fld id="{00000000-1234-1234-1234-123412341234}" type="slidenum">
              <a:rPr lang="en-AU" sz="900">
                <a:solidFill>
                  <a:srgbClr val="888888"/>
                </a:solidFill>
                <a:latin typeface="Calibri"/>
                <a:ea typeface="Calibri"/>
                <a:cs typeface="Calibri"/>
                <a:sym typeface="Calibri"/>
              </a:rPr>
              <a:pPr>
                <a:buSzPct val="25000"/>
              </a:pPr>
              <a:t>12</a:t>
            </a:fld>
            <a:endParaRPr lang="en-AU" sz="900">
              <a:solidFill>
                <a:srgbClr val="888888"/>
              </a:solidFill>
              <a:latin typeface="Calibri"/>
              <a:ea typeface="Calibri"/>
              <a:cs typeface="Calibri"/>
              <a:sym typeface="Calibri"/>
            </a:endParaRPr>
          </a:p>
        </p:txBody>
      </p:sp>
      <p:pic>
        <p:nvPicPr>
          <p:cNvPr id="235" name="Shape 235" descr="Champions Map 11 Sep.png"/>
          <p:cNvPicPr preferRelativeResize="0"/>
          <p:nvPr/>
        </p:nvPicPr>
        <p:blipFill>
          <a:blip r:embed="rId3">
            <a:alphaModFix/>
          </a:blip>
          <a:stretch>
            <a:fillRect/>
          </a:stretch>
        </p:blipFill>
        <p:spPr>
          <a:xfrm>
            <a:off x="910932" y="1286123"/>
            <a:ext cx="3882295" cy="3534853"/>
          </a:xfrm>
          <a:prstGeom prst="rect">
            <a:avLst/>
          </a:prstGeom>
          <a:noFill/>
          <a:ln>
            <a:noFill/>
          </a:ln>
        </p:spPr>
      </p:pic>
    </p:spTree>
    <p:extLst>
      <p:ext uri="{BB962C8B-B14F-4D97-AF65-F5344CB8AC3E}">
        <p14:creationId xmlns:p14="http://schemas.microsoft.com/office/powerpoint/2010/main" val="1890164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755576" y="987574"/>
            <a:ext cx="7010942" cy="767699"/>
          </a:xfrm>
          <a:prstGeom prst="rect">
            <a:avLst/>
          </a:prstGeom>
          <a:noFill/>
          <a:ln>
            <a:noFill/>
          </a:ln>
        </p:spPr>
        <p:txBody>
          <a:bodyPr vert="horz" wrap="square" lIns="0" tIns="0" rIns="0" bIns="0" rtlCol="0" anchor="t" anchorCtr="0">
            <a:noAutofit/>
          </a:bodyPr>
          <a:lstStyle/>
          <a:p>
            <a:pPr>
              <a:lnSpc>
                <a:spcPct val="90000"/>
              </a:lnSpc>
              <a:spcBef>
                <a:spcPts val="0"/>
              </a:spcBef>
              <a:buClr>
                <a:schemeClr val="accent1"/>
              </a:buClr>
              <a:buSzPct val="25000"/>
            </a:pPr>
            <a:r>
              <a:rPr lang="en-AU" sz="2900" b="0" dirty="0">
                <a:solidFill>
                  <a:schemeClr val="accent1"/>
                </a:solidFill>
                <a:latin typeface="Calibri"/>
                <a:ea typeface="Calibri"/>
                <a:cs typeface="Calibri"/>
                <a:sym typeface="Calibri"/>
              </a:rPr>
              <a:t>The </a:t>
            </a:r>
            <a:r>
              <a:rPr lang="en-AU" sz="2900" b="0" dirty="0" err="1">
                <a:solidFill>
                  <a:schemeClr val="accent1"/>
                </a:solidFill>
                <a:latin typeface="Calibri"/>
                <a:ea typeface="Calibri"/>
                <a:cs typeface="Calibri"/>
                <a:sym typeface="Calibri"/>
              </a:rPr>
              <a:t>reSolve</a:t>
            </a:r>
            <a:r>
              <a:rPr lang="en-AU" sz="2900" b="0" dirty="0">
                <a:solidFill>
                  <a:schemeClr val="accent1"/>
                </a:solidFill>
                <a:latin typeface="Calibri"/>
                <a:ea typeface="Calibri"/>
                <a:cs typeface="Calibri"/>
                <a:sym typeface="Calibri"/>
              </a:rPr>
              <a:t> Protocol is the driver for all that the project is about, and does.</a:t>
            </a:r>
          </a:p>
        </p:txBody>
      </p:sp>
      <p:sp>
        <p:nvSpPr>
          <p:cNvPr id="170" name="Shape 170"/>
          <p:cNvSpPr txBox="1">
            <a:spLocks noGrp="1"/>
          </p:cNvSpPr>
          <p:nvPr>
            <p:ph type="body" idx="1"/>
          </p:nvPr>
        </p:nvSpPr>
        <p:spPr>
          <a:xfrm>
            <a:off x="755576" y="2067694"/>
            <a:ext cx="7082950" cy="2146007"/>
          </a:xfrm>
          <a:prstGeom prst="rect">
            <a:avLst/>
          </a:prstGeom>
          <a:noFill/>
          <a:ln>
            <a:noFill/>
          </a:ln>
        </p:spPr>
        <p:txBody>
          <a:bodyPr vert="horz" wrap="square" lIns="0" tIns="0" rIns="0" bIns="0" rtlCol="0" anchor="t" anchorCtr="0">
            <a:noAutofit/>
          </a:bodyPr>
          <a:lstStyle/>
          <a:p>
            <a:pPr marL="0" indent="0">
              <a:lnSpc>
                <a:spcPct val="90000"/>
              </a:lnSpc>
              <a:spcAft>
                <a:spcPts val="0"/>
              </a:spcAft>
              <a:buClr>
                <a:schemeClr val="dk1"/>
              </a:buClr>
              <a:buSzPct val="25000"/>
              <a:buNone/>
            </a:pPr>
            <a:r>
              <a:rPr lang="en-AU" sz="2400" dirty="0" smtClean="0">
                <a:solidFill>
                  <a:schemeClr val="dk1"/>
                </a:solidFill>
                <a:latin typeface="Calibri"/>
                <a:ea typeface="Calibri"/>
                <a:cs typeface="Calibri"/>
                <a:sym typeface="Calibri"/>
              </a:rPr>
              <a:t>In </a:t>
            </a:r>
            <a:r>
              <a:rPr lang="en-AU" sz="2400" dirty="0">
                <a:solidFill>
                  <a:schemeClr val="dk1"/>
                </a:solidFill>
                <a:latin typeface="Calibri"/>
                <a:ea typeface="Calibri"/>
                <a:cs typeface="Calibri"/>
                <a:sym typeface="Calibri"/>
              </a:rPr>
              <a:t>order to foster a spirit of inquiry in all mathematics teaching and learning:</a:t>
            </a:r>
          </a:p>
          <a:p>
            <a:pPr marL="400050" lvl="1" indent="-220663">
              <a:lnSpc>
                <a:spcPct val="90000"/>
              </a:lnSpc>
              <a:spcBef>
                <a:spcPts val="450"/>
              </a:spcBef>
              <a:spcAft>
                <a:spcPts val="0"/>
              </a:spcAft>
              <a:buClr>
                <a:schemeClr val="dk1"/>
              </a:buClr>
              <a:buSzPct val="100000"/>
              <a:buFont typeface="Arial"/>
              <a:buChar char="•"/>
            </a:pPr>
            <a:r>
              <a:rPr lang="en-AU" sz="2400" dirty="0">
                <a:solidFill>
                  <a:schemeClr val="dk1"/>
                </a:solidFill>
                <a:latin typeface="Calibri"/>
                <a:ea typeface="Calibri"/>
                <a:cs typeface="Calibri"/>
                <a:sym typeface="Calibri"/>
              </a:rPr>
              <a:t>reSolve mathematics is</a:t>
            </a:r>
            <a:r>
              <a:rPr lang="en-AU" sz="2400" i="1" dirty="0">
                <a:solidFill>
                  <a:schemeClr val="dk1"/>
                </a:solidFill>
                <a:latin typeface="Calibri"/>
                <a:ea typeface="Calibri"/>
                <a:cs typeface="Calibri"/>
                <a:sym typeface="Calibri"/>
              </a:rPr>
              <a:t> purposeful</a:t>
            </a:r>
          </a:p>
          <a:p>
            <a:pPr marL="400050" lvl="1" indent="-220663">
              <a:lnSpc>
                <a:spcPct val="90000"/>
              </a:lnSpc>
              <a:spcBef>
                <a:spcPts val="900"/>
              </a:spcBef>
              <a:spcAft>
                <a:spcPts val="0"/>
              </a:spcAft>
              <a:buClr>
                <a:schemeClr val="dk1"/>
              </a:buClr>
              <a:buSzPct val="100000"/>
              <a:buFont typeface="Arial"/>
              <a:buChar char="•"/>
            </a:pPr>
            <a:r>
              <a:rPr lang="en-AU" sz="2400" dirty="0">
                <a:solidFill>
                  <a:schemeClr val="dk1"/>
                </a:solidFill>
                <a:latin typeface="Calibri"/>
                <a:ea typeface="Calibri"/>
                <a:cs typeface="Calibri"/>
                <a:sym typeface="Calibri"/>
              </a:rPr>
              <a:t>reSolve tasks are </a:t>
            </a:r>
            <a:r>
              <a:rPr lang="en-AU" sz="2400" i="1" dirty="0">
                <a:solidFill>
                  <a:schemeClr val="dk1"/>
                </a:solidFill>
                <a:latin typeface="Calibri"/>
                <a:ea typeface="Calibri"/>
                <a:cs typeface="Calibri"/>
                <a:sym typeface="Calibri"/>
              </a:rPr>
              <a:t>challenging yet accessible</a:t>
            </a:r>
          </a:p>
          <a:p>
            <a:pPr marL="400050" lvl="1" indent="-220663">
              <a:lnSpc>
                <a:spcPct val="90000"/>
              </a:lnSpc>
              <a:spcBef>
                <a:spcPts val="900"/>
              </a:spcBef>
              <a:spcAft>
                <a:spcPts val="0"/>
              </a:spcAft>
              <a:buClr>
                <a:schemeClr val="dk1"/>
              </a:buClr>
              <a:buSzPct val="100000"/>
              <a:buFont typeface="Arial"/>
              <a:buChar char="•"/>
            </a:pPr>
            <a:r>
              <a:rPr lang="en-AU" sz="2400" dirty="0">
                <a:solidFill>
                  <a:schemeClr val="dk1"/>
                </a:solidFill>
                <a:latin typeface="Calibri"/>
                <a:ea typeface="Calibri"/>
                <a:cs typeface="Calibri"/>
                <a:sym typeface="Calibri"/>
              </a:rPr>
              <a:t>reSolve classrooms have a </a:t>
            </a:r>
            <a:r>
              <a:rPr lang="en-AU" sz="2400" i="1" dirty="0">
                <a:solidFill>
                  <a:schemeClr val="dk1"/>
                </a:solidFill>
                <a:latin typeface="Calibri"/>
                <a:ea typeface="Calibri"/>
                <a:cs typeface="Calibri"/>
                <a:sym typeface="Calibri"/>
              </a:rPr>
              <a:t>knowledge-building culture</a:t>
            </a:r>
          </a:p>
          <a:p>
            <a:pPr marL="134997" indent="-134997">
              <a:lnSpc>
                <a:spcPct val="90000"/>
              </a:lnSpc>
              <a:spcBef>
                <a:spcPts val="900"/>
              </a:spcBef>
              <a:spcAft>
                <a:spcPts val="0"/>
              </a:spcAft>
              <a:buClr>
                <a:schemeClr val="dk1"/>
              </a:buClr>
              <a:buSzPct val="25000"/>
              <a:buNone/>
            </a:pPr>
            <a:endParaRPr sz="1500" dirty="0">
              <a:solidFill>
                <a:schemeClr val="dk1"/>
              </a:solidFill>
              <a:latin typeface="Calibri"/>
              <a:ea typeface="Calibri"/>
              <a:cs typeface="Calibri"/>
              <a:sym typeface="Calibri"/>
            </a:endParaRPr>
          </a:p>
          <a:p>
            <a:pPr marL="0" indent="0">
              <a:lnSpc>
                <a:spcPct val="90000"/>
              </a:lnSpc>
              <a:spcBef>
                <a:spcPts val="450"/>
              </a:spcBef>
              <a:buClr>
                <a:schemeClr val="dk1"/>
              </a:buClr>
              <a:buSzPct val="25000"/>
              <a:buNone/>
            </a:pPr>
            <a:endParaRPr sz="1500" dirty="0">
              <a:solidFill>
                <a:schemeClr val="dk1"/>
              </a:solidFill>
              <a:latin typeface="Calibri"/>
              <a:ea typeface="Calibri"/>
              <a:cs typeface="Calibri"/>
              <a:sym typeface="Calibri"/>
            </a:endParaRPr>
          </a:p>
        </p:txBody>
      </p:sp>
      <p:sp>
        <p:nvSpPr>
          <p:cNvPr id="171" name="Shape 171"/>
          <p:cNvSpPr txBox="1">
            <a:spLocks noGrp="1"/>
          </p:cNvSpPr>
          <p:nvPr>
            <p:ph type="sldNum" idx="12"/>
          </p:nvPr>
        </p:nvSpPr>
        <p:spPr>
          <a:xfrm>
            <a:off x="8413127" y="4869657"/>
            <a:ext cx="601824" cy="273843"/>
          </a:xfrm>
          <a:prstGeom prst="rect">
            <a:avLst/>
          </a:prstGeom>
          <a:noFill/>
          <a:ln>
            <a:noFill/>
          </a:ln>
        </p:spPr>
        <p:txBody>
          <a:bodyPr vert="horz" wrap="square" lIns="68550" tIns="34275" rIns="68550" bIns="34275" rtlCol="0" anchor="t" anchorCtr="0">
            <a:noAutofit/>
          </a:bodyPr>
          <a:lstStyle/>
          <a:p>
            <a:pPr>
              <a:buSzPct val="25000"/>
            </a:pPr>
            <a:fld id="{00000000-1234-1234-1234-123412341234}" type="slidenum">
              <a:rPr lang="en-AU" sz="1050">
                <a:solidFill>
                  <a:schemeClr val="dk1"/>
                </a:solidFill>
                <a:latin typeface="Calibri"/>
                <a:ea typeface="Calibri"/>
                <a:cs typeface="Calibri"/>
                <a:sym typeface="Calibri"/>
              </a:rPr>
              <a:pPr>
                <a:buSzPct val="25000"/>
              </a:pPr>
              <a:t>13</a:t>
            </a:fld>
            <a:endParaRPr lang="en-AU" sz="105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1519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915566"/>
            <a:ext cx="7920000" cy="900000"/>
          </a:xfrm>
        </p:spPr>
        <p:txBody>
          <a:bodyPr>
            <a:normAutofit fontScale="90000"/>
          </a:bodyPr>
          <a:lstStyle/>
          <a:p>
            <a:r>
              <a:rPr lang="en-AU" b="0" dirty="0" smtClean="0">
                <a:solidFill>
                  <a:schemeClr val="accent1"/>
                </a:solidFill>
              </a:rPr>
              <a:t>In particular, this module addresses these statements from the Protocol</a:t>
            </a:r>
            <a:endParaRPr lang="en-AU" b="0" dirty="0">
              <a:solidFill>
                <a:schemeClr val="accent1"/>
              </a:solidFill>
            </a:endParaRPr>
          </a:p>
        </p:txBody>
      </p:sp>
      <p:sp>
        <p:nvSpPr>
          <p:cNvPr id="3" name="Content Placeholder 2"/>
          <p:cNvSpPr>
            <a:spLocks noGrp="1"/>
          </p:cNvSpPr>
          <p:nvPr>
            <p:ph idx="1"/>
          </p:nvPr>
        </p:nvSpPr>
        <p:spPr>
          <a:xfrm>
            <a:off x="720000" y="1995686"/>
            <a:ext cx="7920000" cy="2520000"/>
          </a:xfrm>
        </p:spPr>
        <p:txBody>
          <a:bodyPr>
            <a:normAutofit/>
          </a:bodyPr>
          <a:lstStyle/>
          <a:p>
            <a:pPr marL="0" indent="0">
              <a:buNone/>
            </a:pPr>
            <a:r>
              <a:rPr lang="en-AU" sz="2400" dirty="0" smtClean="0"/>
              <a:t>Providing </a:t>
            </a:r>
            <a:r>
              <a:rPr lang="en-AU" sz="2400" dirty="0"/>
              <a:t>opportunity for all students irrespective of background and experience. </a:t>
            </a:r>
            <a:endParaRPr lang="en-AU" sz="2400" dirty="0" smtClean="0"/>
          </a:p>
          <a:p>
            <a:pPr marL="0" indent="0">
              <a:buNone/>
            </a:pPr>
            <a:r>
              <a:rPr lang="en-AU" sz="2400" dirty="0" smtClean="0"/>
              <a:t>Providing </a:t>
            </a:r>
            <a:r>
              <a:rPr lang="en-AU" sz="2400" dirty="0"/>
              <a:t>prompts and activities meeting a range of student capabilities, from those needing assistance to those ready for further challenge. </a:t>
            </a:r>
          </a:p>
        </p:txBody>
      </p:sp>
      <p:sp>
        <p:nvSpPr>
          <p:cNvPr id="4" name="Slide Number Placeholder 3"/>
          <p:cNvSpPr>
            <a:spLocks noGrp="1"/>
          </p:cNvSpPr>
          <p:nvPr>
            <p:ph type="sldNum" sz="quarter" idx="12"/>
          </p:nvPr>
        </p:nvSpPr>
        <p:spPr/>
        <p:txBody>
          <a:bodyPr/>
          <a:lstStyle/>
          <a:p>
            <a:fld id="{D1BBEFB1-45C7-4049-B073-B343CB1F5C4A}" type="slidenum">
              <a:rPr lang="en-AU" smtClean="0"/>
              <a:t>14</a:t>
            </a:fld>
            <a:endParaRPr lang="en-AU" dirty="0"/>
          </a:p>
        </p:txBody>
      </p:sp>
    </p:spTree>
    <p:extLst>
      <p:ext uri="{BB962C8B-B14F-4D97-AF65-F5344CB8AC3E}">
        <p14:creationId xmlns:p14="http://schemas.microsoft.com/office/powerpoint/2010/main" val="3197061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764" y="536760"/>
            <a:ext cx="6694516" cy="900000"/>
          </a:xfrm>
        </p:spPr>
        <p:txBody>
          <a:bodyPr>
            <a:normAutofit/>
          </a:bodyPr>
          <a:lstStyle/>
          <a:p>
            <a:r>
              <a:rPr lang="en-AU" sz="2900" b="0" dirty="0">
                <a:solidFill>
                  <a:schemeClr val="accent1"/>
                </a:solidFill>
              </a:rPr>
              <a:t>This module addresses (in particular) </a:t>
            </a:r>
            <a:r>
              <a:rPr lang="en-AU" sz="2900" b="0" dirty="0" smtClean="0">
                <a:solidFill>
                  <a:schemeClr val="accent1"/>
                </a:solidFill>
              </a:rPr>
              <a:t>the following AITSL Teaching </a:t>
            </a:r>
            <a:r>
              <a:rPr lang="en-AU" sz="2900" b="0" dirty="0">
                <a:solidFill>
                  <a:schemeClr val="accent1"/>
                </a:solidFill>
              </a:rPr>
              <a:t>Standards:</a:t>
            </a:r>
          </a:p>
        </p:txBody>
      </p:sp>
      <p:sp>
        <p:nvSpPr>
          <p:cNvPr id="3" name="Content Placeholder 2"/>
          <p:cNvSpPr>
            <a:spLocks noGrp="1"/>
          </p:cNvSpPr>
          <p:nvPr>
            <p:ph idx="1"/>
          </p:nvPr>
        </p:nvSpPr>
        <p:spPr>
          <a:xfrm>
            <a:off x="467544" y="1563638"/>
            <a:ext cx="8255952" cy="3188362"/>
          </a:xfrm>
        </p:spPr>
        <p:txBody>
          <a:bodyPr>
            <a:noAutofit/>
          </a:bodyPr>
          <a:lstStyle/>
          <a:p>
            <a:r>
              <a:rPr lang="en-AU" sz="2400" dirty="0"/>
              <a:t>Standard 1 – Know students and how they learn</a:t>
            </a:r>
          </a:p>
          <a:p>
            <a:pPr marL="493713" lvl="1" indent="-265113"/>
            <a:r>
              <a:rPr lang="en-AU" sz="2400" dirty="0"/>
              <a:t>1.5 Differentiate teaching to meet the specific learning needs of students across the full range of abilities</a:t>
            </a:r>
          </a:p>
          <a:p>
            <a:pPr marL="493713" lvl="1" indent="-265113"/>
            <a:r>
              <a:rPr lang="en-AU" sz="2400" dirty="0"/>
              <a:t>1.6 Strategies to support full participation of students with </a:t>
            </a:r>
            <a:r>
              <a:rPr lang="en-AU" sz="2400" dirty="0" smtClean="0"/>
              <a:t>disability</a:t>
            </a:r>
          </a:p>
          <a:p>
            <a:r>
              <a:rPr lang="en-AU" sz="2400" dirty="0" smtClean="0"/>
              <a:t>Standard </a:t>
            </a:r>
            <a:r>
              <a:rPr lang="en-AU" sz="2400" dirty="0"/>
              <a:t>4 – Create and maintain supportive and safe learning environments</a:t>
            </a:r>
          </a:p>
          <a:p>
            <a:pPr marL="493713" lvl="1" indent="-265113"/>
            <a:r>
              <a:rPr lang="en-AU" sz="2400" dirty="0" smtClean="0"/>
              <a:t> 4.1 </a:t>
            </a:r>
            <a:r>
              <a:rPr lang="en-AU" sz="2400" dirty="0"/>
              <a:t>Support student participation</a:t>
            </a:r>
          </a:p>
          <a:p>
            <a:endParaRPr lang="en-AU" dirty="0"/>
          </a:p>
        </p:txBody>
      </p:sp>
      <p:sp>
        <p:nvSpPr>
          <p:cNvPr id="4" name="Slide Number Placeholder 3"/>
          <p:cNvSpPr>
            <a:spLocks noGrp="1"/>
          </p:cNvSpPr>
          <p:nvPr>
            <p:ph type="sldNum" sz="quarter" idx="12"/>
          </p:nvPr>
        </p:nvSpPr>
        <p:spPr/>
        <p:txBody>
          <a:bodyPr/>
          <a:lstStyle/>
          <a:p>
            <a:fld id="{D1BBEFB1-45C7-4049-B073-B343CB1F5C4A}" type="slidenum">
              <a:rPr lang="en-AU" smtClean="0"/>
              <a:t>15</a:t>
            </a:fld>
            <a:endParaRPr lang="en-AU" dirty="0"/>
          </a:p>
        </p:txBody>
      </p:sp>
    </p:spTree>
    <p:extLst>
      <p:ext uri="{BB962C8B-B14F-4D97-AF65-F5344CB8AC3E}">
        <p14:creationId xmlns:p14="http://schemas.microsoft.com/office/powerpoint/2010/main" val="1264440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76BABB-CAE5-453E-983A-D1F1F5FF9F5E}" type="slidenum">
              <a:rPr lang="en-AU" smtClean="0"/>
              <a:t>16</a:t>
            </a:fld>
            <a:endParaRPr lang="en-AU"/>
          </a:p>
        </p:txBody>
      </p:sp>
      <p:sp>
        <p:nvSpPr>
          <p:cNvPr id="4" name="Title 1"/>
          <p:cNvSpPr txBox="1">
            <a:spLocks/>
          </p:cNvSpPr>
          <p:nvPr/>
        </p:nvSpPr>
        <p:spPr>
          <a:xfrm>
            <a:off x="683568" y="987574"/>
            <a:ext cx="5904656" cy="900000"/>
          </a:xfrm>
          <a:prstGeom prst="rect">
            <a:avLst/>
          </a:prstGeom>
        </p:spPr>
        <p:txBody>
          <a:bodyPr>
            <a:normAutofit/>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r>
              <a:rPr lang="en-AU" sz="2900" dirty="0" smtClean="0">
                <a:solidFill>
                  <a:srgbClr val="C00000"/>
                </a:solidFill>
              </a:rPr>
              <a:t>Part 2: </a:t>
            </a:r>
            <a:r>
              <a:rPr lang="en-AU" sz="2900" dirty="0" smtClean="0">
                <a:solidFill>
                  <a:schemeClr val="accent1"/>
                </a:solidFill>
              </a:rPr>
              <a:t>The Nature of Difference</a:t>
            </a:r>
            <a:endParaRPr lang="en-AU" sz="2900" dirty="0">
              <a:solidFill>
                <a:schemeClr val="accent1"/>
              </a:solidFill>
            </a:endParaRPr>
          </a:p>
        </p:txBody>
      </p:sp>
    </p:spTree>
    <p:extLst>
      <p:ext uri="{BB962C8B-B14F-4D97-AF65-F5344CB8AC3E}">
        <p14:creationId xmlns:p14="http://schemas.microsoft.com/office/powerpoint/2010/main" val="2004854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2939" y="718059"/>
            <a:ext cx="7875358" cy="629555"/>
          </a:xfrm>
        </p:spPr>
        <p:txBody>
          <a:bodyPr>
            <a:normAutofit/>
          </a:bodyPr>
          <a:lstStyle/>
          <a:p>
            <a:r>
              <a:rPr lang="en-AU" altLang="en-US" sz="2900" b="0" dirty="0" smtClean="0">
                <a:solidFill>
                  <a:schemeClr val="accent1"/>
                </a:solidFill>
              </a:rPr>
              <a:t>The nature of difference</a:t>
            </a:r>
          </a:p>
        </p:txBody>
      </p:sp>
      <p:sp>
        <p:nvSpPr>
          <p:cNvPr id="3" name="Content Placeholder 2"/>
          <p:cNvSpPr>
            <a:spLocks noGrp="1"/>
          </p:cNvSpPr>
          <p:nvPr>
            <p:ph idx="1"/>
          </p:nvPr>
        </p:nvSpPr>
        <p:spPr>
          <a:xfrm>
            <a:off x="462939" y="1265236"/>
            <a:ext cx="8285525" cy="2992876"/>
          </a:xfrm>
        </p:spPr>
        <p:txBody>
          <a:bodyPr/>
          <a:lstStyle/>
          <a:p>
            <a:pPr marL="182563" indent="-182563"/>
            <a:r>
              <a:rPr lang="en-AU" altLang="en-US" sz="2400" dirty="0"/>
              <a:t>ACARA says </a:t>
            </a:r>
            <a:r>
              <a:rPr lang="en-AU" altLang="en-US" sz="2400" dirty="0" smtClean="0"/>
              <a:t>that in any class there </a:t>
            </a:r>
            <a:r>
              <a:rPr lang="en-AU" altLang="en-US" sz="2400" dirty="0"/>
              <a:t>is a </a:t>
            </a:r>
            <a:r>
              <a:rPr lang="en-AU" altLang="en-US" sz="2400" dirty="0" smtClean="0"/>
              <a:t>5 </a:t>
            </a:r>
            <a:r>
              <a:rPr lang="en-AU" altLang="en-US" sz="2400" dirty="0"/>
              <a:t>year </a:t>
            </a:r>
            <a:r>
              <a:rPr lang="en-AU" altLang="en-US" sz="2400" dirty="0" smtClean="0"/>
              <a:t>gap.</a:t>
            </a:r>
          </a:p>
          <a:p>
            <a:pPr marL="182563" indent="-182563"/>
            <a:r>
              <a:rPr lang="en-AU" altLang="en-US" sz="2400" dirty="0" smtClean="0"/>
              <a:t>Cockcroft (UK) </a:t>
            </a:r>
            <a:r>
              <a:rPr lang="en-AU" altLang="en-US" sz="2400" dirty="0"/>
              <a:t>reported a 7 year </a:t>
            </a:r>
            <a:r>
              <a:rPr lang="en-AU" altLang="en-US" sz="2400" dirty="0" smtClean="0"/>
              <a:t>gap.</a:t>
            </a:r>
            <a:endParaRPr lang="en-AU" altLang="en-US" sz="2400" dirty="0"/>
          </a:p>
          <a:p>
            <a:pPr marL="182563" indent="-182563"/>
            <a:r>
              <a:rPr lang="en-AU" altLang="en-US" sz="2400" dirty="0"/>
              <a:t>While we know that there are factors contributing to </a:t>
            </a:r>
            <a:r>
              <a:rPr lang="en-AU" altLang="en-US" sz="2400" dirty="0" smtClean="0"/>
              <a:t>difference (experience, Indigenous</a:t>
            </a:r>
            <a:r>
              <a:rPr lang="en-AU" altLang="en-US" sz="2400" dirty="0"/>
              <a:t>, SES, </a:t>
            </a:r>
            <a:r>
              <a:rPr lang="en-AU" altLang="en-US" sz="2400" dirty="0" smtClean="0"/>
              <a:t>geography, gender, race, ethnicity), </a:t>
            </a:r>
            <a:r>
              <a:rPr lang="en-AU" altLang="en-US" sz="2400" dirty="0"/>
              <a:t>even within these subgroups there is </a:t>
            </a:r>
            <a:r>
              <a:rPr lang="en-AU" altLang="en-US" sz="2400" dirty="0" smtClean="0"/>
              <a:t>diversity.</a:t>
            </a:r>
            <a:endParaRPr lang="en-AU" altLang="en-US" sz="2400" dirty="0"/>
          </a:p>
          <a:p>
            <a:pPr marL="182563" indent="-182563"/>
            <a:r>
              <a:rPr lang="en-AU" altLang="en-US" sz="2400" dirty="0"/>
              <a:t>Differences </a:t>
            </a:r>
            <a:r>
              <a:rPr lang="en-AU" altLang="en-US" sz="2400" dirty="0" smtClean="0"/>
              <a:t>are not just in achievement</a:t>
            </a:r>
            <a:r>
              <a:rPr lang="en-AU" altLang="en-US" sz="2400" dirty="0"/>
              <a:t>, but aspirations, expectations, resilience, mindsets, confidence, </a:t>
            </a:r>
            <a:r>
              <a:rPr lang="en-AU" altLang="en-US" sz="2400" dirty="0" smtClean="0"/>
              <a:t>and satisfaction.</a:t>
            </a:r>
            <a:endParaRPr lang="en-AU" altLang="en-US" sz="2400" dirty="0"/>
          </a:p>
          <a:p>
            <a:endParaRPr lang="en-AU" altLang="en-US" dirty="0" smtClean="0"/>
          </a:p>
        </p:txBody>
      </p:sp>
      <p:sp>
        <p:nvSpPr>
          <p:cNvPr id="2" name="Slide Number Placeholder 1"/>
          <p:cNvSpPr>
            <a:spLocks noGrp="1"/>
          </p:cNvSpPr>
          <p:nvPr>
            <p:ph type="sldNum" sz="quarter" idx="12"/>
          </p:nvPr>
        </p:nvSpPr>
        <p:spPr/>
        <p:txBody>
          <a:bodyPr/>
          <a:lstStyle/>
          <a:p>
            <a:fld id="{D1BBEFB1-45C7-4049-B073-B343CB1F5C4A}" type="slidenum">
              <a:rPr lang="en-AU" smtClean="0"/>
              <a:t>17</a:t>
            </a:fld>
            <a:endParaRPr lang="en-AU" dirty="0"/>
          </a:p>
        </p:txBody>
      </p:sp>
    </p:spTree>
    <p:extLst>
      <p:ext uri="{BB962C8B-B14F-4D97-AF65-F5344CB8AC3E}">
        <p14:creationId xmlns:p14="http://schemas.microsoft.com/office/powerpoint/2010/main" val="334095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19960"/>
            <a:ext cx="7920000" cy="555646"/>
          </a:xfrm>
        </p:spPr>
        <p:txBody>
          <a:bodyPr>
            <a:normAutofit/>
          </a:bodyPr>
          <a:lstStyle/>
          <a:p>
            <a:r>
              <a:rPr lang="en-AU" sz="2900" b="0" dirty="0" smtClean="0">
                <a:solidFill>
                  <a:schemeClr val="accent1"/>
                </a:solidFill>
              </a:rPr>
              <a:t>We are interested in …</a:t>
            </a:r>
            <a:endParaRPr lang="en-AU" sz="2900" b="0" dirty="0">
              <a:solidFill>
                <a:schemeClr val="accent1"/>
              </a:solidFill>
            </a:endParaRPr>
          </a:p>
        </p:txBody>
      </p:sp>
      <p:sp>
        <p:nvSpPr>
          <p:cNvPr id="3" name="Content Placeholder 2"/>
          <p:cNvSpPr>
            <a:spLocks noGrp="1"/>
          </p:cNvSpPr>
          <p:nvPr>
            <p:ph idx="1"/>
          </p:nvPr>
        </p:nvSpPr>
        <p:spPr>
          <a:xfrm>
            <a:off x="323528" y="1305977"/>
            <a:ext cx="8496944" cy="3456384"/>
          </a:xfrm>
        </p:spPr>
        <p:txBody>
          <a:bodyPr/>
          <a:lstStyle/>
          <a:p>
            <a:pPr marL="182563" indent="-182563"/>
            <a:r>
              <a:rPr lang="en-AU" sz="2400" dirty="0" smtClean="0"/>
              <a:t>Purposeful learning for everyone </a:t>
            </a:r>
          </a:p>
          <a:p>
            <a:pPr marL="0" indent="0">
              <a:buNone/>
            </a:pPr>
            <a:r>
              <a:rPr lang="en-AU" sz="2400" dirty="0"/>
              <a:t>	</a:t>
            </a:r>
            <a:r>
              <a:rPr lang="en-AU" sz="2400" dirty="0" smtClean="0"/>
              <a:t>- </a:t>
            </a:r>
            <a:r>
              <a:rPr lang="en-AU" sz="2400" i="1" dirty="0" smtClean="0"/>
              <a:t>over the year all students should improve </a:t>
            </a:r>
            <a:r>
              <a:rPr lang="en-AU" sz="2400" i="1" smtClean="0"/>
              <a:t>by at least 12 </a:t>
            </a:r>
            <a:r>
              <a:rPr lang="en-AU" sz="2400" i="1" dirty="0" smtClean="0"/>
              <a:t>months</a:t>
            </a:r>
          </a:p>
          <a:p>
            <a:pPr marL="182563" indent="-182563"/>
            <a:r>
              <a:rPr lang="en-AU" sz="2400" dirty="0"/>
              <a:t>Not</a:t>
            </a:r>
            <a:r>
              <a:rPr lang="en-AU" sz="2400" dirty="0" smtClean="0"/>
              <a:t> merely replicating student prior experience but extending it </a:t>
            </a:r>
          </a:p>
          <a:p>
            <a:pPr marL="0" indent="0">
              <a:buNone/>
            </a:pPr>
            <a:r>
              <a:rPr lang="en-AU" sz="2400" dirty="0"/>
              <a:t>	</a:t>
            </a:r>
            <a:r>
              <a:rPr lang="en-AU" sz="2400" dirty="0" smtClean="0"/>
              <a:t>- </a:t>
            </a:r>
            <a:r>
              <a:rPr lang="en-AU" sz="2400" i="1" dirty="0" smtClean="0"/>
              <a:t>not “more of the same”</a:t>
            </a:r>
          </a:p>
          <a:p>
            <a:pPr marL="182563" indent="-182563"/>
            <a:r>
              <a:rPr lang="en-AU" sz="2400" dirty="0"/>
              <a:t>Efficient </a:t>
            </a:r>
            <a:r>
              <a:rPr lang="en-AU" sz="2400" dirty="0" smtClean="0"/>
              <a:t>planning </a:t>
            </a:r>
          </a:p>
          <a:p>
            <a:pPr marL="0" indent="0">
              <a:buNone/>
            </a:pPr>
            <a:r>
              <a:rPr lang="en-AU" sz="2400" dirty="0"/>
              <a:t>	</a:t>
            </a:r>
            <a:r>
              <a:rPr lang="en-AU" sz="2400" dirty="0" smtClean="0"/>
              <a:t>-</a:t>
            </a:r>
            <a:r>
              <a:rPr lang="en-AU" sz="2400" i="1" dirty="0" smtClean="0"/>
              <a:t> not </a:t>
            </a:r>
            <a:r>
              <a:rPr lang="en-AU" sz="2400" i="1" dirty="0"/>
              <a:t>preparing different lessons for different </a:t>
            </a:r>
            <a:r>
              <a:rPr lang="en-AU" sz="2400" i="1" dirty="0" smtClean="0"/>
              <a:t>sub groups</a:t>
            </a:r>
          </a:p>
          <a:p>
            <a:endParaRPr lang="en-AU" dirty="0"/>
          </a:p>
        </p:txBody>
      </p:sp>
      <p:sp>
        <p:nvSpPr>
          <p:cNvPr id="4" name="Slide Number Placeholder 3"/>
          <p:cNvSpPr>
            <a:spLocks noGrp="1"/>
          </p:cNvSpPr>
          <p:nvPr>
            <p:ph type="sldNum" sz="quarter" idx="12"/>
          </p:nvPr>
        </p:nvSpPr>
        <p:spPr/>
        <p:txBody>
          <a:bodyPr/>
          <a:lstStyle/>
          <a:p>
            <a:fld id="{D1BBEFB1-45C7-4049-B073-B343CB1F5C4A}" type="slidenum">
              <a:rPr lang="en-AU" smtClean="0"/>
              <a:t>18</a:t>
            </a:fld>
            <a:endParaRPr lang="en-AU" dirty="0"/>
          </a:p>
        </p:txBody>
      </p:sp>
    </p:spTree>
    <p:extLst>
      <p:ext uri="{BB962C8B-B14F-4D97-AF65-F5344CB8AC3E}">
        <p14:creationId xmlns:p14="http://schemas.microsoft.com/office/powerpoint/2010/main" val="1239431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176" y="735646"/>
            <a:ext cx="6473080" cy="900000"/>
          </a:xfrm>
        </p:spPr>
        <p:txBody>
          <a:bodyPr>
            <a:noAutofit/>
          </a:bodyPr>
          <a:lstStyle/>
          <a:p>
            <a:r>
              <a:rPr lang="en-AU" sz="2900" b="0" dirty="0" smtClean="0">
                <a:solidFill>
                  <a:schemeClr val="accent1"/>
                </a:solidFill>
              </a:rPr>
              <a:t>Some assumptions that underlie </a:t>
            </a:r>
            <a:br>
              <a:rPr lang="en-AU" sz="2900" b="0" dirty="0" smtClean="0">
                <a:solidFill>
                  <a:schemeClr val="accent1"/>
                </a:solidFill>
              </a:rPr>
            </a:br>
            <a:r>
              <a:rPr lang="en-AU" sz="2900" b="0" dirty="0" smtClean="0">
                <a:solidFill>
                  <a:schemeClr val="accent1"/>
                </a:solidFill>
              </a:rPr>
              <a:t>planning to include all students:</a:t>
            </a:r>
            <a:endParaRPr lang="en-AU" sz="2900" b="0" dirty="0">
              <a:solidFill>
                <a:schemeClr val="accent1"/>
              </a:solidFill>
            </a:endParaRPr>
          </a:p>
        </p:txBody>
      </p:sp>
      <p:sp>
        <p:nvSpPr>
          <p:cNvPr id="3" name="Content Placeholder 2"/>
          <p:cNvSpPr>
            <a:spLocks noGrp="1"/>
          </p:cNvSpPr>
          <p:nvPr>
            <p:ph idx="1"/>
          </p:nvPr>
        </p:nvSpPr>
        <p:spPr>
          <a:xfrm>
            <a:off x="2339752" y="2067694"/>
            <a:ext cx="4248472" cy="1224136"/>
          </a:xfrm>
        </p:spPr>
        <p:txBody>
          <a:bodyPr/>
          <a:lstStyle/>
          <a:p>
            <a:pPr marL="0" indent="0">
              <a:buNone/>
            </a:pPr>
            <a:r>
              <a:rPr lang="en-AU" sz="2400" b="1" u="sng" dirty="0" smtClean="0"/>
              <a:t>Warning</a:t>
            </a:r>
            <a:r>
              <a:rPr lang="en-AU" sz="2400" dirty="0" smtClean="0"/>
              <a:t>: </a:t>
            </a:r>
            <a:r>
              <a:rPr lang="en-AU" sz="2400" dirty="0"/>
              <a:t>these</a:t>
            </a:r>
            <a:r>
              <a:rPr lang="en-AU" sz="2400" dirty="0" smtClean="0"/>
              <a:t> assumptions may be confronting for some viewers.</a:t>
            </a:r>
          </a:p>
          <a:p>
            <a:pPr marL="0" indent="0">
              <a:buNone/>
            </a:pPr>
            <a:endParaRPr lang="en-AU" dirty="0"/>
          </a:p>
        </p:txBody>
      </p:sp>
      <p:sp>
        <p:nvSpPr>
          <p:cNvPr id="4" name="Slide Number Placeholder 3"/>
          <p:cNvSpPr>
            <a:spLocks noGrp="1"/>
          </p:cNvSpPr>
          <p:nvPr>
            <p:ph type="sldNum" sz="quarter" idx="12"/>
          </p:nvPr>
        </p:nvSpPr>
        <p:spPr/>
        <p:txBody>
          <a:bodyPr/>
          <a:lstStyle/>
          <a:p>
            <a:fld id="{D1BBEFB1-45C7-4049-B073-B343CB1F5C4A}" type="slidenum">
              <a:rPr lang="en-AU" smtClean="0"/>
              <a:t>19</a:t>
            </a:fld>
            <a:endParaRPr lang="en-AU" dirty="0"/>
          </a:p>
        </p:txBody>
      </p:sp>
    </p:spTree>
    <p:extLst>
      <p:ext uri="{BB962C8B-B14F-4D97-AF65-F5344CB8AC3E}">
        <p14:creationId xmlns:p14="http://schemas.microsoft.com/office/powerpoint/2010/main" val="2071667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633"/>
            <a:ext cx="8100472" cy="2355846"/>
          </a:xfrm>
        </p:spPr>
        <p:txBody>
          <a:bodyPr/>
          <a:lstStyle/>
          <a:p>
            <a:pPr algn="ctr"/>
            <a:r>
              <a:rPr lang="en-AU" sz="4000" dirty="0" smtClean="0">
                <a:solidFill>
                  <a:srgbClr val="C00000"/>
                </a:solidFill>
              </a:rPr>
              <a:t>MODULE 3</a:t>
            </a:r>
            <a:r>
              <a:rPr lang="en-AU" sz="4000" dirty="0" smtClean="0">
                <a:solidFill>
                  <a:schemeClr val="accent1"/>
                </a:solidFill>
              </a:rPr>
              <a:t/>
            </a:r>
            <a:br>
              <a:rPr lang="en-AU" sz="4000" dirty="0" smtClean="0">
                <a:solidFill>
                  <a:schemeClr val="accent1"/>
                </a:solidFill>
              </a:rPr>
            </a:br>
            <a:r>
              <a:rPr lang="en-AU" dirty="0" smtClean="0">
                <a:solidFill>
                  <a:schemeClr val="accent1"/>
                </a:solidFill>
              </a:rPr>
              <a:t>Including all students in </a:t>
            </a:r>
            <a:br>
              <a:rPr lang="en-AU" dirty="0" smtClean="0">
                <a:solidFill>
                  <a:schemeClr val="accent1"/>
                </a:solidFill>
              </a:rPr>
            </a:br>
            <a:r>
              <a:rPr lang="en-AU" dirty="0" smtClean="0">
                <a:solidFill>
                  <a:schemeClr val="accent1"/>
                </a:solidFill>
              </a:rPr>
              <a:t>mathematics learning experiences</a:t>
            </a:r>
            <a:endParaRPr lang="en-AU" dirty="0">
              <a:solidFill>
                <a:schemeClr val="accent1"/>
              </a:solidFill>
            </a:endParaRPr>
          </a:p>
        </p:txBody>
      </p:sp>
      <p:pic>
        <p:nvPicPr>
          <p:cNvPr id="3"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393" y="1682964"/>
            <a:ext cx="5472607" cy="321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D1BBEFB1-45C7-4049-B073-B343CB1F5C4A}" type="slidenum">
              <a:rPr lang="en-AU" smtClean="0"/>
              <a:t>2</a:t>
            </a:fld>
            <a:endParaRPr lang="en-AU" dirty="0"/>
          </a:p>
        </p:txBody>
      </p:sp>
      <p:sp>
        <p:nvSpPr>
          <p:cNvPr id="5" name="TextBox 4"/>
          <p:cNvSpPr txBox="1"/>
          <p:nvPr/>
        </p:nvSpPr>
        <p:spPr>
          <a:xfrm rot="20282074">
            <a:off x="7502176" y="3103675"/>
            <a:ext cx="1488741" cy="923330"/>
          </a:xfrm>
          <a:prstGeom prst="rect">
            <a:avLst/>
          </a:prstGeom>
          <a:noFill/>
        </p:spPr>
        <p:txBody>
          <a:bodyPr wrap="none" rtlCol="0">
            <a:spAutoFit/>
          </a:bodyPr>
          <a:lstStyle/>
          <a:p>
            <a:r>
              <a:rPr lang="en-AU" dirty="0"/>
              <a:t>a</a:t>
            </a:r>
            <a:r>
              <a:rPr lang="en-AU" dirty="0" smtClean="0"/>
              <a:t>nd you have </a:t>
            </a:r>
          </a:p>
          <a:p>
            <a:r>
              <a:rPr lang="en-AU" dirty="0" smtClean="0"/>
              <a:t>to teach all </a:t>
            </a:r>
          </a:p>
          <a:p>
            <a:r>
              <a:rPr lang="en-AU" dirty="0" smtClean="0"/>
              <a:t>of  them…</a:t>
            </a:r>
            <a:endParaRPr lang="en-AU" dirty="0"/>
          </a:p>
        </p:txBody>
      </p:sp>
      <p:sp>
        <p:nvSpPr>
          <p:cNvPr id="6" name="TextBox 5"/>
          <p:cNvSpPr txBox="1"/>
          <p:nvPr/>
        </p:nvSpPr>
        <p:spPr>
          <a:xfrm rot="1037863">
            <a:off x="7300700" y="1748017"/>
            <a:ext cx="1822807" cy="923330"/>
          </a:xfrm>
          <a:prstGeom prst="rect">
            <a:avLst/>
          </a:prstGeom>
          <a:noFill/>
        </p:spPr>
        <p:txBody>
          <a:bodyPr wrap="none" rtlCol="0">
            <a:spAutoFit/>
          </a:bodyPr>
          <a:lstStyle/>
          <a:p>
            <a:r>
              <a:rPr lang="en-AU" dirty="0" smtClean="0"/>
              <a:t>This could be the</a:t>
            </a:r>
          </a:p>
          <a:p>
            <a:r>
              <a:rPr lang="en-AU" dirty="0" smtClean="0"/>
              <a:t>range of students</a:t>
            </a:r>
          </a:p>
          <a:p>
            <a:r>
              <a:rPr lang="en-AU" dirty="0"/>
              <a:t>i</a:t>
            </a:r>
            <a:r>
              <a:rPr lang="en-AU" dirty="0" smtClean="0"/>
              <a:t>n your class…</a:t>
            </a:r>
            <a:endParaRPr lang="en-AU" dirty="0"/>
          </a:p>
        </p:txBody>
      </p:sp>
    </p:spTree>
    <p:extLst>
      <p:ext uri="{BB962C8B-B14F-4D97-AF65-F5344CB8AC3E}">
        <p14:creationId xmlns:p14="http://schemas.microsoft.com/office/powerpoint/2010/main" val="69294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35646"/>
            <a:ext cx="6192688" cy="900000"/>
          </a:xfrm>
        </p:spPr>
        <p:txBody>
          <a:bodyPr>
            <a:noAutofit/>
          </a:bodyPr>
          <a:lstStyle/>
          <a:p>
            <a:r>
              <a:rPr lang="en-AU" sz="2900" b="0" dirty="0" smtClean="0">
                <a:solidFill>
                  <a:schemeClr val="accent1"/>
                </a:solidFill>
              </a:rPr>
              <a:t>Some assumptions that underlie </a:t>
            </a:r>
            <a:br>
              <a:rPr lang="en-AU" sz="2900" b="0" dirty="0" smtClean="0">
                <a:solidFill>
                  <a:schemeClr val="accent1"/>
                </a:solidFill>
              </a:rPr>
            </a:br>
            <a:r>
              <a:rPr lang="en-AU" sz="2900" b="0" dirty="0" smtClean="0">
                <a:solidFill>
                  <a:schemeClr val="accent1"/>
                </a:solidFill>
              </a:rPr>
              <a:t>planning to include all students:</a:t>
            </a:r>
            <a:endParaRPr lang="en-AU" sz="2900" b="0" dirty="0">
              <a:solidFill>
                <a:schemeClr val="accent1"/>
              </a:solidFill>
            </a:endParaRPr>
          </a:p>
        </p:txBody>
      </p:sp>
      <p:sp>
        <p:nvSpPr>
          <p:cNvPr id="3" name="Content Placeholder 2"/>
          <p:cNvSpPr>
            <a:spLocks noGrp="1"/>
          </p:cNvSpPr>
          <p:nvPr>
            <p:ph idx="1"/>
          </p:nvPr>
        </p:nvSpPr>
        <p:spPr>
          <a:xfrm>
            <a:off x="1907704" y="1851670"/>
            <a:ext cx="5184576" cy="1224136"/>
          </a:xfrm>
        </p:spPr>
        <p:txBody>
          <a:bodyPr/>
          <a:lstStyle/>
          <a:p>
            <a:pPr marL="0" indent="0">
              <a:buNone/>
            </a:pPr>
            <a:r>
              <a:rPr lang="en-AU" sz="2400" dirty="0" smtClean="0"/>
              <a:t>All students can learn and have a right to the full range of curriculum experiences</a:t>
            </a:r>
          </a:p>
          <a:p>
            <a:pPr marL="0" indent="0">
              <a:buNone/>
            </a:pPr>
            <a:endParaRPr lang="en-AU" dirty="0"/>
          </a:p>
        </p:txBody>
      </p:sp>
      <p:sp>
        <p:nvSpPr>
          <p:cNvPr id="4" name="Slide Number Placeholder 3"/>
          <p:cNvSpPr>
            <a:spLocks noGrp="1"/>
          </p:cNvSpPr>
          <p:nvPr>
            <p:ph type="sldNum" sz="quarter" idx="12"/>
          </p:nvPr>
        </p:nvSpPr>
        <p:spPr/>
        <p:txBody>
          <a:bodyPr/>
          <a:lstStyle/>
          <a:p>
            <a:fld id="{D1BBEFB1-45C7-4049-B073-B343CB1F5C4A}" type="slidenum">
              <a:rPr lang="en-AU" smtClean="0"/>
              <a:t>20</a:t>
            </a:fld>
            <a:endParaRPr lang="en-AU" dirty="0"/>
          </a:p>
        </p:txBody>
      </p:sp>
      <p:sp>
        <p:nvSpPr>
          <p:cNvPr id="5" name="Content Placeholder 2"/>
          <p:cNvSpPr txBox="1">
            <a:spLocks/>
          </p:cNvSpPr>
          <p:nvPr/>
        </p:nvSpPr>
        <p:spPr>
          <a:xfrm>
            <a:off x="1920280" y="2859782"/>
            <a:ext cx="5184576" cy="1224136"/>
          </a:xfrm>
          <a:prstGeom prst="rect">
            <a:avLst/>
          </a:prstGeom>
        </p:spPr>
        <p:txBody>
          <a:bodyPr vert="horz" lIns="0" tIns="0" rIns="0" bIns="0" rtlCol="0">
            <a:normAutofit/>
          </a:bodyPr>
          <a:lstStyle>
            <a:lvl1pPr marL="18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54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72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90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2400" i="1" dirty="0" smtClean="0"/>
              <a:t>- If I prevent students from having access to the full curriculum, I am perpetuating inequity and discrimination</a:t>
            </a:r>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201130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35646"/>
            <a:ext cx="6192688" cy="900000"/>
          </a:xfrm>
        </p:spPr>
        <p:txBody>
          <a:bodyPr>
            <a:noAutofit/>
          </a:bodyPr>
          <a:lstStyle/>
          <a:p>
            <a:r>
              <a:rPr lang="en-AU" sz="2900" b="0" dirty="0" smtClean="0">
                <a:solidFill>
                  <a:schemeClr val="accent1"/>
                </a:solidFill>
              </a:rPr>
              <a:t>Some assumptions that underlie </a:t>
            </a:r>
            <a:br>
              <a:rPr lang="en-AU" sz="2900" b="0" dirty="0" smtClean="0">
                <a:solidFill>
                  <a:schemeClr val="accent1"/>
                </a:solidFill>
              </a:rPr>
            </a:br>
            <a:r>
              <a:rPr lang="en-AU" sz="2900" b="0" dirty="0" smtClean="0">
                <a:solidFill>
                  <a:schemeClr val="accent1"/>
                </a:solidFill>
              </a:rPr>
              <a:t>planning to include all students:</a:t>
            </a:r>
            <a:endParaRPr lang="en-AU" sz="2900" b="0" dirty="0">
              <a:solidFill>
                <a:schemeClr val="accent1"/>
              </a:solidFill>
            </a:endParaRPr>
          </a:p>
        </p:txBody>
      </p:sp>
      <p:sp>
        <p:nvSpPr>
          <p:cNvPr id="3" name="Content Placeholder 2"/>
          <p:cNvSpPr>
            <a:spLocks noGrp="1"/>
          </p:cNvSpPr>
          <p:nvPr>
            <p:ph idx="1"/>
          </p:nvPr>
        </p:nvSpPr>
        <p:spPr>
          <a:xfrm>
            <a:off x="1421796" y="1779662"/>
            <a:ext cx="6012376" cy="1224136"/>
          </a:xfrm>
        </p:spPr>
        <p:txBody>
          <a:bodyPr>
            <a:normAutofit/>
          </a:bodyPr>
          <a:lstStyle/>
          <a:p>
            <a:pPr marL="0" indent="0">
              <a:buNone/>
            </a:pPr>
            <a:r>
              <a:rPr lang="en-AU" sz="2400" dirty="0" smtClean="0"/>
              <a:t>Students learn in different ways and at different rates and teaching needs to accommodate these differences</a:t>
            </a:r>
          </a:p>
          <a:p>
            <a:endParaRPr lang="en-AU" dirty="0"/>
          </a:p>
        </p:txBody>
      </p:sp>
      <p:sp>
        <p:nvSpPr>
          <p:cNvPr id="4" name="Slide Number Placeholder 3"/>
          <p:cNvSpPr>
            <a:spLocks noGrp="1"/>
          </p:cNvSpPr>
          <p:nvPr>
            <p:ph type="sldNum" sz="quarter" idx="12"/>
          </p:nvPr>
        </p:nvSpPr>
        <p:spPr/>
        <p:txBody>
          <a:bodyPr/>
          <a:lstStyle/>
          <a:p>
            <a:fld id="{D1BBEFB1-45C7-4049-B073-B343CB1F5C4A}" type="slidenum">
              <a:rPr lang="en-AU" smtClean="0"/>
              <a:t>21</a:t>
            </a:fld>
            <a:endParaRPr lang="en-AU" dirty="0"/>
          </a:p>
        </p:txBody>
      </p:sp>
      <p:sp>
        <p:nvSpPr>
          <p:cNvPr id="5" name="Content Placeholder 2"/>
          <p:cNvSpPr txBox="1">
            <a:spLocks/>
          </p:cNvSpPr>
          <p:nvPr/>
        </p:nvSpPr>
        <p:spPr>
          <a:xfrm>
            <a:off x="1835696" y="3075806"/>
            <a:ext cx="5184576" cy="1368152"/>
          </a:xfrm>
          <a:prstGeom prst="rect">
            <a:avLst/>
          </a:prstGeom>
        </p:spPr>
        <p:txBody>
          <a:bodyPr vert="horz" lIns="0" tIns="0" rIns="0" bIns="0" rtlCol="0">
            <a:normAutofit fontScale="70000" lnSpcReduction="20000"/>
          </a:bodyPr>
          <a:lstStyle>
            <a:lvl1pPr marL="18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54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72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90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AU" sz="3400" i="1" dirty="0"/>
              <a:t>Our professional experience as teachers confirms this </a:t>
            </a:r>
          </a:p>
          <a:p>
            <a:pPr>
              <a:buFontTx/>
              <a:buChar char="-"/>
            </a:pPr>
            <a:r>
              <a:rPr lang="en-AU" sz="3400" i="1" dirty="0"/>
              <a:t>Our professional expertise enables this in our </a:t>
            </a:r>
            <a:r>
              <a:rPr lang="en-AU" sz="3400" i="1" dirty="0" smtClean="0"/>
              <a:t>classrooms</a:t>
            </a:r>
            <a:endParaRPr lang="en-AU" sz="3400" i="1" dirty="0"/>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308314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71550"/>
            <a:ext cx="6192688" cy="900000"/>
          </a:xfrm>
        </p:spPr>
        <p:txBody>
          <a:bodyPr>
            <a:normAutofit fontScale="90000"/>
          </a:bodyPr>
          <a:lstStyle/>
          <a:p>
            <a:r>
              <a:rPr lang="en-AU" b="0" dirty="0" smtClean="0">
                <a:solidFill>
                  <a:schemeClr val="accent1"/>
                </a:solidFill>
              </a:rPr>
              <a:t>Some assumptions that underlie </a:t>
            </a:r>
            <a:br>
              <a:rPr lang="en-AU" b="0" dirty="0" smtClean="0">
                <a:solidFill>
                  <a:schemeClr val="accent1"/>
                </a:solidFill>
              </a:rPr>
            </a:br>
            <a:r>
              <a:rPr lang="en-AU" b="0" dirty="0" smtClean="0">
                <a:solidFill>
                  <a:schemeClr val="accent1"/>
                </a:solidFill>
              </a:rPr>
              <a:t>planning to include all students:</a:t>
            </a:r>
            <a:endParaRPr lang="en-AU" b="0" dirty="0">
              <a:solidFill>
                <a:schemeClr val="accent1"/>
              </a:solidFill>
            </a:endParaRPr>
          </a:p>
        </p:txBody>
      </p:sp>
      <p:sp>
        <p:nvSpPr>
          <p:cNvPr id="4" name="Slide Number Placeholder 3"/>
          <p:cNvSpPr>
            <a:spLocks noGrp="1"/>
          </p:cNvSpPr>
          <p:nvPr>
            <p:ph type="sldNum" sz="quarter" idx="12"/>
          </p:nvPr>
        </p:nvSpPr>
        <p:spPr/>
        <p:txBody>
          <a:bodyPr/>
          <a:lstStyle/>
          <a:p>
            <a:fld id="{D1BBEFB1-45C7-4049-B073-B343CB1F5C4A}" type="slidenum">
              <a:rPr lang="en-AU" smtClean="0"/>
              <a:t>22</a:t>
            </a:fld>
            <a:endParaRPr lang="en-AU" dirty="0"/>
          </a:p>
        </p:txBody>
      </p:sp>
      <p:sp>
        <p:nvSpPr>
          <p:cNvPr id="5" name="Content Placeholder 2"/>
          <p:cNvSpPr txBox="1">
            <a:spLocks/>
          </p:cNvSpPr>
          <p:nvPr/>
        </p:nvSpPr>
        <p:spPr>
          <a:xfrm>
            <a:off x="1799320" y="1707654"/>
            <a:ext cx="6120680" cy="1512168"/>
          </a:xfrm>
          <a:prstGeom prst="rect">
            <a:avLst/>
          </a:prstGeom>
        </p:spPr>
        <p:txBody>
          <a:bodyPr vert="horz" lIns="0" tIns="0" rIns="0" bIns="0" rtlCol="0">
            <a:normAutofit/>
          </a:bodyPr>
          <a:lstStyle>
            <a:lvl1pPr marL="18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54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72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90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2400" dirty="0" smtClean="0"/>
              <a:t>The </a:t>
            </a:r>
            <a:r>
              <a:rPr lang="en-AU" sz="2400" dirty="0"/>
              <a:t>building of relationships, learning to communicate mathematically and learning from each other is easier when the whole class can discuss their experience </a:t>
            </a:r>
            <a:r>
              <a:rPr lang="en-AU" sz="2400" dirty="0" smtClean="0"/>
              <a:t>together</a:t>
            </a:r>
            <a:endParaRPr lang="en-AU" sz="2400" dirty="0"/>
          </a:p>
        </p:txBody>
      </p:sp>
      <p:sp>
        <p:nvSpPr>
          <p:cNvPr id="6" name="Content Placeholder 2"/>
          <p:cNvSpPr txBox="1">
            <a:spLocks/>
          </p:cNvSpPr>
          <p:nvPr/>
        </p:nvSpPr>
        <p:spPr>
          <a:xfrm>
            <a:off x="2033950" y="3435846"/>
            <a:ext cx="5184576" cy="864096"/>
          </a:xfrm>
          <a:prstGeom prst="rect">
            <a:avLst/>
          </a:prstGeom>
        </p:spPr>
        <p:txBody>
          <a:bodyPr vert="horz" lIns="0" tIns="0" rIns="0" bIns="0" rtlCol="0">
            <a:normAutofit/>
          </a:bodyPr>
          <a:lstStyle>
            <a:lvl1pPr marL="18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54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72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90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2400" i="1" dirty="0" smtClean="0"/>
              <a:t>- Quality education has always been a product of community</a:t>
            </a:r>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298696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35646"/>
            <a:ext cx="6192688" cy="900000"/>
          </a:xfrm>
        </p:spPr>
        <p:txBody>
          <a:bodyPr>
            <a:normAutofit fontScale="90000"/>
          </a:bodyPr>
          <a:lstStyle/>
          <a:p>
            <a:r>
              <a:rPr lang="en-AU" b="0" dirty="0" smtClean="0">
                <a:solidFill>
                  <a:schemeClr val="accent1"/>
                </a:solidFill>
              </a:rPr>
              <a:t>Some assumptions that underlie </a:t>
            </a:r>
            <a:br>
              <a:rPr lang="en-AU" b="0" dirty="0" smtClean="0">
                <a:solidFill>
                  <a:schemeClr val="accent1"/>
                </a:solidFill>
              </a:rPr>
            </a:br>
            <a:r>
              <a:rPr lang="en-AU" b="0" dirty="0" smtClean="0">
                <a:solidFill>
                  <a:schemeClr val="accent1"/>
                </a:solidFill>
              </a:rPr>
              <a:t>planning to include all students:</a:t>
            </a:r>
            <a:endParaRPr lang="en-AU" b="0" dirty="0">
              <a:solidFill>
                <a:schemeClr val="accent1"/>
              </a:solidFill>
            </a:endParaRPr>
          </a:p>
        </p:txBody>
      </p:sp>
      <p:sp>
        <p:nvSpPr>
          <p:cNvPr id="4" name="Slide Number Placeholder 3"/>
          <p:cNvSpPr>
            <a:spLocks noGrp="1"/>
          </p:cNvSpPr>
          <p:nvPr>
            <p:ph type="sldNum" sz="quarter" idx="12"/>
          </p:nvPr>
        </p:nvSpPr>
        <p:spPr/>
        <p:txBody>
          <a:bodyPr/>
          <a:lstStyle/>
          <a:p>
            <a:fld id="{D1BBEFB1-45C7-4049-B073-B343CB1F5C4A}" type="slidenum">
              <a:rPr lang="en-AU" smtClean="0"/>
              <a:t>23</a:t>
            </a:fld>
            <a:endParaRPr lang="en-AU" dirty="0"/>
          </a:p>
        </p:txBody>
      </p:sp>
      <p:sp>
        <p:nvSpPr>
          <p:cNvPr id="5" name="Content Placeholder 2"/>
          <p:cNvSpPr txBox="1">
            <a:spLocks/>
          </p:cNvSpPr>
          <p:nvPr/>
        </p:nvSpPr>
        <p:spPr>
          <a:xfrm>
            <a:off x="1592052" y="1707654"/>
            <a:ext cx="6120680" cy="1224136"/>
          </a:xfrm>
          <a:prstGeom prst="rect">
            <a:avLst/>
          </a:prstGeom>
        </p:spPr>
        <p:txBody>
          <a:bodyPr vert="horz" lIns="0" tIns="0" rIns="0" bIns="0" rtlCol="0">
            <a:normAutofit/>
          </a:bodyPr>
          <a:lstStyle>
            <a:lvl1pPr marL="18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54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72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90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2400" dirty="0" smtClean="0"/>
              <a:t>It </a:t>
            </a:r>
            <a:r>
              <a:rPr lang="en-AU" sz="2400" dirty="0"/>
              <a:t>is in whole class discussions that students can see alternate approaches and build connections between different ways of seeing </a:t>
            </a:r>
            <a:r>
              <a:rPr lang="en-AU" sz="2400" dirty="0" smtClean="0"/>
              <a:t>concepts</a:t>
            </a:r>
            <a:endParaRPr lang="en-AU" sz="2400" dirty="0"/>
          </a:p>
        </p:txBody>
      </p:sp>
      <p:sp>
        <p:nvSpPr>
          <p:cNvPr id="6" name="Content Placeholder 2"/>
          <p:cNvSpPr txBox="1">
            <a:spLocks/>
          </p:cNvSpPr>
          <p:nvPr/>
        </p:nvSpPr>
        <p:spPr>
          <a:xfrm>
            <a:off x="2060104" y="3003798"/>
            <a:ext cx="5184576" cy="1224136"/>
          </a:xfrm>
          <a:prstGeom prst="rect">
            <a:avLst/>
          </a:prstGeom>
        </p:spPr>
        <p:txBody>
          <a:bodyPr vert="horz" lIns="0" tIns="0" rIns="0" bIns="0" rtlCol="0">
            <a:normAutofit/>
          </a:bodyPr>
          <a:lstStyle>
            <a:lvl1pPr marL="18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54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72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90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2400" i="1" dirty="0" smtClean="0"/>
              <a:t>- Our diversity is our strength. Our learning is enriched by finding multiple solutions and strategies</a:t>
            </a:r>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38765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35646"/>
            <a:ext cx="6192688" cy="900000"/>
          </a:xfrm>
        </p:spPr>
        <p:txBody>
          <a:bodyPr>
            <a:normAutofit fontScale="90000"/>
          </a:bodyPr>
          <a:lstStyle/>
          <a:p>
            <a:r>
              <a:rPr lang="en-AU" b="0" dirty="0" smtClean="0">
                <a:solidFill>
                  <a:schemeClr val="accent1"/>
                </a:solidFill>
              </a:rPr>
              <a:t>Some assumptions that underlie </a:t>
            </a:r>
            <a:br>
              <a:rPr lang="en-AU" b="0" dirty="0" smtClean="0">
                <a:solidFill>
                  <a:schemeClr val="accent1"/>
                </a:solidFill>
              </a:rPr>
            </a:br>
            <a:r>
              <a:rPr lang="en-AU" b="0" dirty="0" smtClean="0">
                <a:solidFill>
                  <a:schemeClr val="accent1"/>
                </a:solidFill>
              </a:rPr>
              <a:t>planning to include all students:</a:t>
            </a:r>
            <a:endParaRPr lang="en-AU" b="0" dirty="0">
              <a:solidFill>
                <a:schemeClr val="accent1"/>
              </a:solidFill>
            </a:endParaRPr>
          </a:p>
        </p:txBody>
      </p:sp>
      <p:sp>
        <p:nvSpPr>
          <p:cNvPr id="4" name="Slide Number Placeholder 3"/>
          <p:cNvSpPr>
            <a:spLocks noGrp="1"/>
          </p:cNvSpPr>
          <p:nvPr>
            <p:ph type="sldNum" sz="quarter" idx="12"/>
          </p:nvPr>
        </p:nvSpPr>
        <p:spPr/>
        <p:txBody>
          <a:bodyPr/>
          <a:lstStyle/>
          <a:p>
            <a:fld id="{D1BBEFB1-45C7-4049-B073-B343CB1F5C4A}" type="slidenum">
              <a:rPr lang="en-AU" smtClean="0"/>
              <a:t>24</a:t>
            </a:fld>
            <a:endParaRPr lang="en-AU" dirty="0"/>
          </a:p>
        </p:txBody>
      </p:sp>
      <p:sp>
        <p:nvSpPr>
          <p:cNvPr id="5" name="Content Placeholder 2"/>
          <p:cNvSpPr txBox="1">
            <a:spLocks/>
          </p:cNvSpPr>
          <p:nvPr/>
        </p:nvSpPr>
        <p:spPr>
          <a:xfrm>
            <a:off x="1835696" y="1779662"/>
            <a:ext cx="5184576" cy="1224136"/>
          </a:xfrm>
          <a:prstGeom prst="rect">
            <a:avLst/>
          </a:prstGeom>
        </p:spPr>
        <p:txBody>
          <a:bodyPr vert="horz" lIns="0" tIns="0" rIns="0" bIns="0" rtlCol="0">
            <a:normAutofit/>
          </a:bodyPr>
          <a:lstStyle>
            <a:lvl1pPr marL="18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54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72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90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2400" dirty="0" smtClean="0"/>
              <a:t>We </a:t>
            </a:r>
            <a:r>
              <a:rPr lang="en-AU" sz="2400" dirty="0"/>
              <a:t>want to </a:t>
            </a:r>
            <a:r>
              <a:rPr lang="en-AU" sz="2400" dirty="0" smtClean="0"/>
              <a:t>minimise the effects of self-fulfilling prophecy by </a:t>
            </a:r>
            <a:r>
              <a:rPr lang="en-AU" sz="2400" dirty="0"/>
              <a:t>including all students in whole class </a:t>
            </a:r>
            <a:r>
              <a:rPr lang="en-AU" sz="2400" dirty="0" smtClean="0"/>
              <a:t>teaching</a:t>
            </a:r>
            <a:endParaRPr lang="en-AU" sz="2400" dirty="0"/>
          </a:p>
        </p:txBody>
      </p:sp>
      <p:sp>
        <p:nvSpPr>
          <p:cNvPr id="6" name="Content Placeholder 2"/>
          <p:cNvSpPr txBox="1">
            <a:spLocks/>
          </p:cNvSpPr>
          <p:nvPr/>
        </p:nvSpPr>
        <p:spPr>
          <a:xfrm>
            <a:off x="1979712" y="3075806"/>
            <a:ext cx="5040560" cy="1224136"/>
          </a:xfrm>
          <a:prstGeom prst="rect">
            <a:avLst/>
          </a:prstGeom>
        </p:spPr>
        <p:txBody>
          <a:bodyPr vert="horz" lIns="0" tIns="0" rIns="0" bIns="0" rtlCol="0">
            <a:normAutofit/>
          </a:bodyPr>
          <a:lstStyle>
            <a:lvl1pPr marL="18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54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72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90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2400" i="1" dirty="0" smtClean="0"/>
              <a:t>- It is easier to destroy self-concept than it is to build it</a:t>
            </a:r>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343071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0" dirty="0" smtClean="0">
                <a:solidFill>
                  <a:schemeClr val="accent1"/>
                </a:solidFill>
              </a:rPr>
              <a:t>What do you see as the implications of such statements for planning, teaching and assessment?</a:t>
            </a:r>
            <a:endParaRPr lang="en-AU" b="0" dirty="0">
              <a:solidFill>
                <a:schemeClr val="accent1"/>
              </a:solidFill>
            </a:endParaRPr>
          </a:p>
        </p:txBody>
      </p:sp>
      <p:sp>
        <p:nvSpPr>
          <p:cNvPr id="3" name="Content Placeholder 2"/>
          <p:cNvSpPr>
            <a:spLocks noGrp="1"/>
          </p:cNvSpPr>
          <p:nvPr>
            <p:ph idx="1"/>
          </p:nvPr>
        </p:nvSpPr>
        <p:spPr/>
        <p:txBody>
          <a:bodyPr/>
          <a:lstStyle/>
          <a:p>
            <a:endParaRPr lang="en-AU" dirty="0"/>
          </a:p>
        </p:txBody>
      </p:sp>
      <p:sp>
        <p:nvSpPr>
          <p:cNvPr id="4" name="Slide Number Placeholder 3"/>
          <p:cNvSpPr>
            <a:spLocks noGrp="1"/>
          </p:cNvSpPr>
          <p:nvPr>
            <p:ph type="sldNum" sz="quarter" idx="12"/>
          </p:nvPr>
        </p:nvSpPr>
        <p:spPr/>
        <p:txBody>
          <a:bodyPr/>
          <a:lstStyle/>
          <a:p>
            <a:fld id="{D1BBEFB1-45C7-4049-B073-B343CB1F5C4A}" type="slidenum">
              <a:rPr lang="en-AU" smtClean="0"/>
              <a:t>25</a:t>
            </a:fld>
            <a:endParaRPr lang="en-AU" dirty="0"/>
          </a:p>
        </p:txBody>
      </p:sp>
      <p:pic>
        <p:nvPicPr>
          <p:cNvPr id="5" name="Picture 4"/>
          <p:cNvPicPr>
            <a:picLocks noChangeAspect="1"/>
          </p:cNvPicPr>
          <p:nvPr/>
        </p:nvPicPr>
        <p:blipFill>
          <a:blip r:embed="rId3"/>
          <a:stretch>
            <a:fillRect/>
          </a:stretch>
        </p:blipFill>
        <p:spPr>
          <a:xfrm>
            <a:off x="4067944" y="3447979"/>
            <a:ext cx="1005927" cy="835224"/>
          </a:xfrm>
          <a:prstGeom prst="rect">
            <a:avLst/>
          </a:prstGeom>
        </p:spPr>
      </p:pic>
    </p:spTree>
    <p:extLst>
      <p:ext uri="{BB962C8B-B14F-4D97-AF65-F5344CB8AC3E}">
        <p14:creationId xmlns:p14="http://schemas.microsoft.com/office/powerpoint/2010/main" val="4010971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30727"/>
            <a:ext cx="8280976" cy="936104"/>
          </a:xfrm>
        </p:spPr>
        <p:txBody>
          <a:bodyPr>
            <a:normAutofit/>
          </a:bodyPr>
          <a:lstStyle/>
          <a:p>
            <a:r>
              <a:rPr lang="en-AU" sz="2900" dirty="0" smtClean="0">
                <a:solidFill>
                  <a:schemeClr val="accent2"/>
                </a:solidFill>
              </a:rPr>
              <a:t>Part 3: </a:t>
            </a:r>
            <a:r>
              <a:rPr lang="en-AU" sz="2900" dirty="0" smtClean="0">
                <a:solidFill>
                  <a:schemeClr val="accent1"/>
                </a:solidFill>
              </a:rPr>
              <a:t>Three </a:t>
            </a:r>
            <a:r>
              <a:rPr lang="en-AU" sz="2900" dirty="0">
                <a:solidFill>
                  <a:schemeClr val="accent1"/>
                </a:solidFill>
              </a:rPr>
              <a:t>S</a:t>
            </a:r>
            <a:r>
              <a:rPr lang="en-AU" sz="2900" dirty="0" smtClean="0">
                <a:solidFill>
                  <a:schemeClr val="accent1"/>
                </a:solidFill>
              </a:rPr>
              <a:t>trategies for Planning to Address </a:t>
            </a:r>
            <a:r>
              <a:rPr lang="en-AU" sz="2900" dirty="0">
                <a:solidFill>
                  <a:schemeClr val="accent1"/>
                </a:solidFill>
              </a:rPr>
              <a:t>D</a:t>
            </a:r>
            <a:r>
              <a:rPr lang="en-AU" sz="2900" dirty="0" smtClean="0">
                <a:solidFill>
                  <a:schemeClr val="accent1"/>
                </a:solidFill>
              </a:rPr>
              <a:t>ifference</a:t>
            </a:r>
            <a:endParaRPr lang="en-AU" sz="2900" dirty="0">
              <a:solidFill>
                <a:schemeClr val="accent1"/>
              </a:solidFill>
            </a:endParaRPr>
          </a:p>
        </p:txBody>
      </p:sp>
      <p:sp>
        <p:nvSpPr>
          <p:cNvPr id="3" name="Content Placeholder 2"/>
          <p:cNvSpPr>
            <a:spLocks noGrp="1"/>
          </p:cNvSpPr>
          <p:nvPr>
            <p:ph idx="1"/>
          </p:nvPr>
        </p:nvSpPr>
        <p:spPr>
          <a:xfrm>
            <a:off x="251520" y="1635646"/>
            <a:ext cx="8496944" cy="3024336"/>
          </a:xfrm>
        </p:spPr>
        <p:txBody>
          <a:bodyPr>
            <a:normAutofit/>
          </a:bodyPr>
          <a:lstStyle/>
          <a:p>
            <a:pPr marL="0" indent="0">
              <a:buNone/>
            </a:pPr>
            <a:r>
              <a:rPr lang="en-AU" sz="2400" dirty="0" smtClean="0">
                <a:solidFill>
                  <a:schemeClr val="accent1"/>
                </a:solidFill>
              </a:rPr>
              <a:t>Strategy 1. </a:t>
            </a:r>
            <a:r>
              <a:rPr lang="en-AU" sz="2400" dirty="0" smtClean="0"/>
              <a:t>Providing experiences to give all students access to the subsequent tasks (without reducing the challenge of those tasks).</a:t>
            </a:r>
          </a:p>
          <a:p>
            <a:pPr marL="0" indent="0">
              <a:buNone/>
            </a:pPr>
            <a:r>
              <a:rPr lang="en-AU" sz="2400" dirty="0">
                <a:solidFill>
                  <a:schemeClr val="accent1"/>
                </a:solidFill>
              </a:rPr>
              <a:t>Strategy 2</a:t>
            </a:r>
            <a:r>
              <a:rPr lang="en-AU" sz="2400" dirty="0" smtClean="0">
                <a:solidFill>
                  <a:schemeClr val="accent1"/>
                </a:solidFill>
              </a:rPr>
              <a:t>. </a:t>
            </a:r>
            <a:r>
              <a:rPr lang="en-AU" sz="2400" dirty="0" smtClean="0"/>
              <a:t>Posing tasks with “low floors” and “high ceilings” so that all students are working on the same task but in different ways.</a:t>
            </a:r>
          </a:p>
          <a:p>
            <a:pPr marL="0" indent="0">
              <a:buNone/>
            </a:pPr>
            <a:r>
              <a:rPr lang="en-AU" sz="2400" dirty="0">
                <a:solidFill>
                  <a:schemeClr val="accent1"/>
                </a:solidFill>
              </a:rPr>
              <a:t>Strategy 3</a:t>
            </a:r>
            <a:r>
              <a:rPr lang="en-AU" sz="2400" dirty="0" smtClean="0">
                <a:solidFill>
                  <a:schemeClr val="accent1"/>
                </a:solidFill>
              </a:rPr>
              <a:t>. </a:t>
            </a:r>
            <a:r>
              <a:rPr lang="en-AU" sz="2400" dirty="0" smtClean="0"/>
              <a:t>Preparing additional prompts that can support students experiencing difficulty and extend those who are ready.</a:t>
            </a:r>
          </a:p>
          <a:p>
            <a:pPr marL="0" indent="0">
              <a:buNone/>
            </a:pPr>
            <a:r>
              <a:rPr lang="en-AU" sz="2400" dirty="0" smtClean="0"/>
              <a:t>Note that all three strategies can be applied separately or together.</a:t>
            </a:r>
            <a:endParaRPr lang="en-AU" sz="2400" dirty="0"/>
          </a:p>
        </p:txBody>
      </p:sp>
      <p:sp>
        <p:nvSpPr>
          <p:cNvPr id="4" name="Slide Number Placeholder 3"/>
          <p:cNvSpPr>
            <a:spLocks noGrp="1"/>
          </p:cNvSpPr>
          <p:nvPr>
            <p:ph type="sldNum" sz="quarter" idx="12"/>
          </p:nvPr>
        </p:nvSpPr>
        <p:spPr/>
        <p:txBody>
          <a:bodyPr/>
          <a:lstStyle/>
          <a:p>
            <a:fld id="{D1BBEFB1-45C7-4049-B073-B343CB1F5C4A}" type="slidenum">
              <a:rPr lang="en-AU" smtClean="0"/>
              <a:t>26</a:t>
            </a:fld>
            <a:endParaRPr lang="en-AU" dirty="0"/>
          </a:p>
        </p:txBody>
      </p:sp>
    </p:spTree>
    <p:extLst>
      <p:ext uri="{BB962C8B-B14F-4D97-AF65-F5344CB8AC3E}">
        <p14:creationId xmlns:p14="http://schemas.microsoft.com/office/powerpoint/2010/main" val="3885931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7494"/>
            <a:ext cx="4824536" cy="900000"/>
          </a:xfrm>
        </p:spPr>
        <p:txBody>
          <a:bodyPr>
            <a:normAutofit fontScale="90000"/>
          </a:bodyPr>
          <a:lstStyle/>
          <a:p>
            <a:r>
              <a:rPr lang="en-AU" b="0" dirty="0" smtClean="0">
                <a:solidFill>
                  <a:schemeClr val="accent1"/>
                </a:solidFill>
              </a:rPr>
              <a:t>Examples of what the three strategies look like</a:t>
            </a:r>
            <a:endParaRPr lang="en-AU" b="0" dirty="0">
              <a:solidFill>
                <a:schemeClr val="accent1"/>
              </a:solidFill>
            </a:endParaRPr>
          </a:p>
        </p:txBody>
      </p:sp>
      <p:pic>
        <p:nvPicPr>
          <p:cNvPr id="7" name="Picture 6">
            <a:hlinkClick r:id="rId3" action="ppaction://hlinksldjump"/>
          </p:cNvPr>
          <p:cNvPicPr>
            <a:picLocks noChangeAspect="1"/>
          </p:cNvPicPr>
          <p:nvPr/>
        </p:nvPicPr>
        <p:blipFill>
          <a:blip r:embed="rId4"/>
          <a:stretch>
            <a:fillRect/>
          </a:stretch>
        </p:blipFill>
        <p:spPr>
          <a:xfrm>
            <a:off x="467544" y="3232635"/>
            <a:ext cx="1666800" cy="1743036"/>
          </a:xfrm>
          <a:prstGeom prst="rect">
            <a:avLst/>
          </a:prstGeom>
          <a:ln>
            <a:solidFill>
              <a:schemeClr val="tx1"/>
            </a:solidFill>
          </a:ln>
        </p:spPr>
      </p:pic>
      <p:sp>
        <p:nvSpPr>
          <p:cNvPr id="8" name="TextBox 7">
            <a:hlinkClick r:id="rId3" action="ppaction://hlinksldjump"/>
          </p:cNvPr>
          <p:cNvSpPr txBox="1"/>
          <p:nvPr/>
        </p:nvSpPr>
        <p:spPr>
          <a:xfrm>
            <a:off x="2186180" y="3554364"/>
            <a:ext cx="2889877" cy="1200329"/>
          </a:xfrm>
          <a:prstGeom prst="rect">
            <a:avLst/>
          </a:prstGeom>
          <a:noFill/>
        </p:spPr>
        <p:txBody>
          <a:bodyPr wrap="square" rtlCol="0">
            <a:spAutoFit/>
          </a:bodyPr>
          <a:lstStyle/>
          <a:p>
            <a:r>
              <a:rPr lang="en-AU" sz="2400" dirty="0"/>
              <a:t>Mathematical Mind Reading </a:t>
            </a:r>
          </a:p>
          <a:p>
            <a:r>
              <a:rPr lang="en-AU" sz="2400" dirty="0">
                <a:solidFill>
                  <a:srgbClr val="FF0000"/>
                </a:solidFill>
              </a:rPr>
              <a:t>Year 9</a:t>
            </a:r>
          </a:p>
        </p:txBody>
      </p:sp>
      <p:pic>
        <p:nvPicPr>
          <p:cNvPr id="9" name="Picture 8">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3775" t="31951" r="33874" b="22511"/>
          <a:stretch/>
        </p:blipFill>
        <p:spPr bwMode="auto">
          <a:xfrm>
            <a:off x="467544" y="1419622"/>
            <a:ext cx="1665000" cy="1620000"/>
          </a:xfrm>
          <a:prstGeom prst="rect">
            <a:avLst/>
          </a:prstGeom>
          <a:ln>
            <a:solidFill>
              <a:schemeClr val="tx1"/>
            </a:solidFill>
          </a:ln>
          <a:extLst>
            <a:ext uri="{53640926-AAD7-44D8-BBD7-CCE9431645EC}">
              <a14:shadowObscured xmlns:a14="http://schemas.microsoft.com/office/drawing/2010/main"/>
            </a:ext>
          </a:extLst>
        </p:spPr>
      </p:pic>
      <p:pic>
        <p:nvPicPr>
          <p:cNvPr id="10" name="Picture 9">
            <a:hlinkClick r:id="rId7" action="ppaction://hlinksldjump"/>
          </p:cNvPr>
          <p:cNvPicPr>
            <a:picLocks noChangeAspect="1"/>
          </p:cNvPicPr>
          <p:nvPr/>
        </p:nvPicPr>
        <p:blipFill>
          <a:blip r:embed="rId8"/>
          <a:stretch>
            <a:fillRect/>
          </a:stretch>
        </p:blipFill>
        <p:spPr>
          <a:xfrm>
            <a:off x="5208573" y="3174607"/>
            <a:ext cx="1103366" cy="1600628"/>
          </a:xfrm>
          <a:prstGeom prst="rect">
            <a:avLst/>
          </a:prstGeom>
        </p:spPr>
      </p:pic>
      <p:sp>
        <p:nvSpPr>
          <p:cNvPr id="11" name="TextBox 10">
            <a:hlinkClick r:id="rId5" action="ppaction://hlinksldjump"/>
          </p:cNvPr>
          <p:cNvSpPr txBox="1"/>
          <p:nvPr/>
        </p:nvSpPr>
        <p:spPr>
          <a:xfrm>
            <a:off x="2186179" y="1898616"/>
            <a:ext cx="2532296" cy="830997"/>
          </a:xfrm>
          <a:prstGeom prst="rect">
            <a:avLst/>
          </a:prstGeom>
          <a:noFill/>
        </p:spPr>
        <p:txBody>
          <a:bodyPr wrap="none" rtlCol="0">
            <a:spAutoFit/>
          </a:bodyPr>
          <a:lstStyle/>
          <a:p>
            <a:r>
              <a:rPr lang="en-AU" sz="2400" dirty="0"/>
              <a:t>Building Symmetry</a:t>
            </a:r>
          </a:p>
          <a:p>
            <a:r>
              <a:rPr lang="en-AU" sz="2400" dirty="0">
                <a:solidFill>
                  <a:srgbClr val="FF0000"/>
                </a:solidFill>
              </a:rPr>
              <a:t>Year 3</a:t>
            </a:r>
          </a:p>
        </p:txBody>
      </p:sp>
      <p:sp>
        <p:nvSpPr>
          <p:cNvPr id="12" name="TextBox 11">
            <a:hlinkClick r:id="rId7" action="ppaction://hlinksldjump"/>
          </p:cNvPr>
          <p:cNvSpPr txBox="1"/>
          <p:nvPr/>
        </p:nvSpPr>
        <p:spPr>
          <a:xfrm>
            <a:off x="6561615" y="3554364"/>
            <a:ext cx="2284600" cy="830997"/>
          </a:xfrm>
          <a:prstGeom prst="rect">
            <a:avLst/>
          </a:prstGeom>
          <a:noFill/>
        </p:spPr>
        <p:txBody>
          <a:bodyPr wrap="none" rtlCol="0">
            <a:spAutoFit/>
          </a:bodyPr>
          <a:lstStyle/>
          <a:p>
            <a:r>
              <a:rPr lang="en-AU" sz="2400" dirty="0" smtClean="0"/>
              <a:t>Chinese Bamboo</a:t>
            </a:r>
            <a:endParaRPr lang="en-AU" sz="2400" dirty="0"/>
          </a:p>
          <a:p>
            <a:r>
              <a:rPr lang="en-AU" sz="2400" dirty="0">
                <a:solidFill>
                  <a:srgbClr val="FF0000"/>
                </a:solidFill>
              </a:rPr>
              <a:t>Year 10</a:t>
            </a:r>
          </a:p>
        </p:txBody>
      </p:sp>
      <p:sp>
        <p:nvSpPr>
          <p:cNvPr id="13" name="TextBox 12">
            <a:hlinkClick r:id="rId9" action="ppaction://hlinksldjump"/>
          </p:cNvPr>
          <p:cNvSpPr txBox="1"/>
          <p:nvPr/>
        </p:nvSpPr>
        <p:spPr>
          <a:xfrm>
            <a:off x="6663374" y="1851670"/>
            <a:ext cx="1610634" cy="830997"/>
          </a:xfrm>
          <a:prstGeom prst="rect">
            <a:avLst/>
          </a:prstGeom>
          <a:noFill/>
        </p:spPr>
        <p:txBody>
          <a:bodyPr wrap="none" rtlCol="0">
            <a:spAutoFit/>
          </a:bodyPr>
          <a:lstStyle/>
          <a:p>
            <a:r>
              <a:rPr lang="en-AU" sz="2400" dirty="0"/>
              <a:t>Handfuls</a:t>
            </a:r>
          </a:p>
          <a:p>
            <a:r>
              <a:rPr lang="en-AU" sz="2400" dirty="0">
                <a:solidFill>
                  <a:srgbClr val="FF0000"/>
                </a:solidFill>
              </a:rPr>
              <a:t>Foundation</a:t>
            </a:r>
          </a:p>
        </p:txBody>
      </p:sp>
      <p:pic>
        <p:nvPicPr>
          <p:cNvPr id="3" name="Picture 2">
            <a:hlinkClick r:id="rId9" action="ppaction://hlinksldjump"/>
          </p:cNvPr>
          <p:cNvPicPr>
            <a:picLocks noChangeAspect="1"/>
          </p:cNvPicPr>
          <p:nvPr/>
        </p:nvPicPr>
        <p:blipFill>
          <a:blip r:embed="rId10"/>
          <a:stretch>
            <a:fillRect/>
          </a:stretch>
        </p:blipFill>
        <p:spPr>
          <a:xfrm>
            <a:off x="4904018" y="1507382"/>
            <a:ext cx="1712475" cy="1385367"/>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BBEFB1-45C7-4049-B073-B343CB1F5C4A}" type="slidenum">
              <a:rPr lang="en-AU" smtClean="0"/>
              <a:t>27</a:t>
            </a:fld>
            <a:endParaRPr lang="en-AU" dirty="0"/>
          </a:p>
        </p:txBody>
      </p:sp>
    </p:spTree>
    <p:extLst>
      <p:ext uri="{BB962C8B-B14F-4D97-AF65-F5344CB8AC3E}">
        <p14:creationId xmlns:p14="http://schemas.microsoft.com/office/powerpoint/2010/main" val="1616978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5" name="Shape 155"/>
          <p:cNvSpPr txBox="1">
            <a:spLocks noGrp="1"/>
          </p:cNvSpPr>
          <p:nvPr>
            <p:ph type="sldNum" idx="12"/>
          </p:nvPr>
        </p:nvSpPr>
        <p:spPr>
          <a:xfrm>
            <a:off x="8368882" y="4830926"/>
            <a:ext cx="601824" cy="273843"/>
          </a:xfrm>
          <a:prstGeom prst="rect">
            <a:avLst/>
          </a:prstGeom>
          <a:noFill/>
          <a:ln>
            <a:noFill/>
          </a:ln>
        </p:spPr>
        <p:txBody>
          <a:bodyPr vert="horz" wrap="square" lIns="68550" tIns="34275" rIns="68550" bIns="34275" rtlCol="0" anchor="t" anchorCtr="0">
            <a:noAutofit/>
          </a:bodyPr>
          <a:lstStyle/>
          <a:p>
            <a:pPr>
              <a:buSzPct val="25000"/>
            </a:pPr>
            <a:fld id="{00000000-1234-1234-1234-123412341234}" type="slidenum">
              <a:rPr lang="en-AU" sz="1050">
                <a:solidFill>
                  <a:schemeClr val="dk1"/>
                </a:solidFill>
                <a:latin typeface="Calibri"/>
                <a:ea typeface="Calibri"/>
                <a:cs typeface="Calibri"/>
                <a:sym typeface="Calibri"/>
              </a:rPr>
              <a:pPr>
                <a:buSzPct val="25000"/>
              </a:pPr>
              <a:t>28</a:t>
            </a:fld>
            <a:endParaRPr lang="en-AU" sz="1050" dirty="0">
              <a:solidFill>
                <a:schemeClr val="dk1"/>
              </a:solidFill>
              <a:latin typeface="Calibri"/>
              <a:ea typeface="Calibri"/>
              <a:cs typeface="Calibri"/>
              <a:sym typeface="Calibri"/>
            </a:endParaRPr>
          </a:p>
        </p:txBody>
      </p:sp>
      <p:sp>
        <p:nvSpPr>
          <p:cNvPr id="5" name="Title 1"/>
          <p:cNvSpPr txBox="1">
            <a:spLocks/>
          </p:cNvSpPr>
          <p:nvPr/>
        </p:nvSpPr>
        <p:spPr>
          <a:xfrm>
            <a:off x="720000" y="791848"/>
            <a:ext cx="7272808" cy="1368152"/>
          </a:xfrm>
          <a:prstGeom prst="rect">
            <a:avLst/>
          </a:prstGeom>
        </p:spPr>
        <p:txBody>
          <a:bodyPr vert="horz" lIns="0" tIns="0" rIns="0" bIns="0" rtlCol="0" anchor="t" anchorCtr="0">
            <a:normAutofit/>
          </a:bodyPr>
          <a:lstStyle>
            <a:lvl1pPr algn="l" defTabSz="1219170" rtl="0" eaLnBrk="1" latinLnBrk="0" hangingPunct="1">
              <a:spcBef>
                <a:spcPct val="0"/>
              </a:spcBef>
              <a:buNone/>
              <a:defRPr sz="4267" b="1" kern="1200">
                <a:solidFill>
                  <a:schemeClr val="tx1">
                    <a:lumMod val="75000"/>
                    <a:lumOff val="25000"/>
                  </a:schemeClr>
                </a:solidFill>
                <a:latin typeface="+mj-lt"/>
                <a:ea typeface="+mj-ea"/>
                <a:cs typeface="+mj-cs"/>
              </a:defRPr>
            </a:lvl1pPr>
          </a:lstStyle>
          <a:p>
            <a:r>
              <a:rPr lang="en-AU" sz="2900" dirty="0">
                <a:solidFill>
                  <a:schemeClr val="accent2"/>
                </a:solidFill>
              </a:rPr>
              <a:t>Part </a:t>
            </a:r>
            <a:r>
              <a:rPr lang="en-AU" sz="2900" dirty="0" smtClean="0">
                <a:solidFill>
                  <a:schemeClr val="accent2"/>
                </a:solidFill>
              </a:rPr>
              <a:t>4:</a:t>
            </a:r>
            <a:r>
              <a:rPr lang="en-AU" sz="2900" dirty="0">
                <a:solidFill>
                  <a:srgbClr val="A41E22"/>
                </a:solidFill>
              </a:rPr>
              <a:t> </a:t>
            </a:r>
            <a:r>
              <a:rPr lang="en-AU" sz="2900" dirty="0" smtClean="0">
                <a:solidFill>
                  <a:schemeClr val="accent1"/>
                </a:solidFill>
              </a:rPr>
              <a:t>Applying </a:t>
            </a:r>
            <a:r>
              <a:rPr lang="en-AU" sz="2900" dirty="0">
                <a:solidFill>
                  <a:schemeClr val="accent1"/>
                </a:solidFill>
              </a:rPr>
              <a:t>T</a:t>
            </a:r>
            <a:r>
              <a:rPr lang="en-AU" sz="2900" dirty="0" smtClean="0">
                <a:solidFill>
                  <a:schemeClr val="accent1"/>
                </a:solidFill>
              </a:rPr>
              <a:t>hese Strategies </a:t>
            </a:r>
            <a:r>
              <a:rPr lang="en-AU" sz="2900" dirty="0">
                <a:solidFill>
                  <a:schemeClr val="accent1"/>
                </a:solidFill>
              </a:rPr>
              <a:t>to </a:t>
            </a:r>
            <a:r>
              <a:rPr lang="en-AU" sz="2900" dirty="0" smtClean="0">
                <a:solidFill>
                  <a:schemeClr val="accent1"/>
                </a:solidFill>
              </a:rPr>
              <a:t>Other </a:t>
            </a:r>
            <a:r>
              <a:rPr lang="en-AU" sz="2900" dirty="0">
                <a:solidFill>
                  <a:schemeClr val="accent1"/>
                </a:solidFill>
              </a:rPr>
              <a:t>T</a:t>
            </a:r>
            <a:r>
              <a:rPr lang="en-AU" sz="2900" dirty="0" smtClean="0">
                <a:solidFill>
                  <a:schemeClr val="accent1"/>
                </a:solidFill>
              </a:rPr>
              <a:t>asks</a:t>
            </a:r>
            <a:endParaRPr lang="en-AU" sz="2900" dirty="0">
              <a:solidFill>
                <a:schemeClr val="accent1"/>
              </a:solidFill>
            </a:endParaRPr>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1826646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041" y="699542"/>
            <a:ext cx="7920000" cy="612065"/>
          </a:xfrm>
        </p:spPr>
        <p:txBody>
          <a:bodyPr>
            <a:normAutofit/>
          </a:bodyPr>
          <a:lstStyle/>
          <a:p>
            <a:r>
              <a:rPr lang="en-AU" sz="2900" b="0" dirty="0">
                <a:solidFill>
                  <a:schemeClr val="accent1"/>
                </a:solidFill>
              </a:rPr>
              <a:t>What were they again?</a:t>
            </a:r>
          </a:p>
        </p:txBody>
      </p:sp>
      <p:sp>
        <p:nvSpPr>
          <p:cNvPr id="3" name="Content Placeholder 2"/>
          <p:cNvSpPr>
            <a:spLocks noGrp="1"/>
          </p:cNvSpPr>
          <p:nvPr>
            <p:ph idx="1"/>
          </p:nvPr>
        </p:nvSpPr>
        <p:spPr>
          <a:xfrm>
            <a:off x="546448" y="1311607"/>
            <a:ext cx="7344816" cy="2664016"/>
          </a:xfrm>
        </p:spPr>
        <p:txBody>
          <a:bodyPr>
            <a:noAutofit/>
          </a:bodyPr>
          <a:lstStyle/>
          <a:p>
            <a:pPr marL="457189" indent="-457189">
              <a:buFont typeface="+mj-lt"/>
              <a:buAutoNum type="arabicPeriod"/>
            </a:pPr>
            <a:r>
              <a:rPr lang="en-AU" sz="2200" dirty="0" smtClean="0"/>
              <a:t>Providing initial experiences that give access for all students</a:t>
            </a:r>
          </a:p>
          <a:p>
            <a:pPr marL="457189" indent="-457189">
              <a:buFont typeface="+mj-lt"/>
              <a:buAutoNum type="arabicPeriod"/>
            </a:pPr>
            <a:r>
              <a:rPr lang="en-AU" sz="2200" dirty="0" smtClean="0"/>
              <a:t>Low floor, high ceiling</a:t>
            </a:r>
          </a:p>
          <a:p>
            <a:pPr marL="457189" indent="-457189">
              <a:buFont typeface="+mj-lt"/>
              <a:buAutoNum type="arabicPeriod"/>
            </a:pPr>
            <a:r>
              <a:rPr lang="en-AU" sz="2200" dirty="0" smtClean="0"/>
              <a:t>Prompts</a:t>
            </a:r>
          </a:p>
          <a:p>
            <a:pPr marL="997175" lvl="3" indent="-457189">
              <a:buFont typeface="+mj-lt"/>
              <a:buAutoNum type="alphaLcParenR"/>
            </a:pPr>
            <a:r>
              <a:rPr lang="en-AU" sz="2200" dirty="0" smtClean="0"/>
              <a:t>Enabling – review the representation, number of steps, size of numbers</a:t>
            </a:r>
          </a:p>
          <a:p>
            <a:pPr marL="997175" lvl="3" indent="-457189">
              <a:buFont typeface="+mj-lt"/>
              <a:buAutoNum type="alphaLcParenR"/>
            </a:pPr>
            <a:r>
              <a:rPr lang="en-AU" sz="2200" dirty="0" smtClean="0"/>
              <a:t>Extending – increase complexity and size of numbers, find multiple solutions, identify all possibilities, make a generalisation or rule</a:t>
            </a:r>
          </a:p>
        </p:txBody>
      </p:sp>
      <p:sp>
        <p:nvSpPr>
          <p:cNvPr id="4" name="Slide Number Placeholder 3"/>
          <p:cNvSpPr>
            <a:spLocks noGrp="1"/>
          </p:cNvSpPr>
          <p:nvPr>
            <p:ph type="sldNum" sz="quarter" idx="12"/>
          </p:nvPr>
        </p:nvSpPr>
        <p:spPr/>
        <p:txBody>
          <a:bodyPr/>
          <a:lstStyle/>
          <a:p>
            <a:fld id="{D1BBEFB1-45C7-4049-B073-B343CB1F5C4A}" type="slidenum">
              <a:rPr lang="en-AU" smtClean="0"/>
              <a:t>29</a:t>
            </a:fld>
            <a:endParaRPr lang="en-AU" dirty="0"/>
          </a:p>
        </p:txBody>
      </p:sp>
    </p:spTree>
    <p:extLst>
      <p:ext uri="{BB962C8B-B14F-4D97-AF65-F5344CB8AC3E}">
        <p14:creationId xmlns:p14="http://schemas.microsoft.com/office/powerpoint/2010/main" val="2160793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55526"/>
            <a:ext cx="7920000" cy="483638"/>
          </a:xfrm>
        </p:spPr>
        <p:txBody>
          <a:bodyPr>
            <a:noAutofit/>
          </a:bodyPr>
          <a:lstStyle/>
          <a:p>
            <a:r>
              <a:rPr lang="en-AU" sz="2900" dirty="0" smtClean="0">
                <a:solidFill>
                  <a:schemeClr val="accent1"/>
                </a:solidFill>
              </a:rPr>
              <a:t>Module 3 overview</a:t>
            </a:r>
            <a:endParaRPr lang="en-AU" sz="2900" dirty="0">
              <a:solidFill>
                <a:schemeClr val="accent1"/>
              </a:solidFill>
            </a:endParaRPr>
          </a:p>
        </p:txBody>
      </p:sp>
      <p:sp>
        <p:nvSpPr>
          <p:cNvPr id="3" name="Content Placeholder 2"/>
          <p:cNvSpPr>
            <a:spLocks noGrp="1"/>
          </p:cNvSpPr>
          <p:nvPr>
            <p:ph idx="1"/>
          </p:nvPr>
        </p:nvSpPr>
        <p:spPr>
          <a:xfrm>
            <a:off x="555286" y="1131590"/>
            <a:ext cx="6897034" cy="3744416"/>
          </a:xfrm>
        </p:spPr>
        <p:txBody>
          <a:bodyPr>
            <a:normAutofit fontScale="92500"/>
          </a:bodyPr>
          <a:lstStyle/>
          <a:p>
            <a:pPr marL="493713" indent="-493713">
              <a:buFont typeface="+mj-lt"/>
              <a:buAutoNum type="arabicPeriod"/>
            </a:pPr>
            <a:r>
              <a:rPr lang="en-AU" sz="2600" dirty="0" smtClean="0"/>
              <a:t>The elements of the </a:t>
            </a:r>
            <a:r>
              <a:rPr lang="en-AU" sz="2600" dirty="0" err="1" smtClean="0"/>
              <a:t>reSolve</a:t>
            </a:r>
            <a:r>
              <a:rPr lang="en-AU" sz="2600" dirty="0" smtClean="0"/>
              <a:t> project</a:t>
            </a:r>
          </a:p>
          <a:p>
            <a:pPr marL="493713" indent="-493713">
              <a:buFont typeface="+mj-lt"/>
              <a:buAutoNum type="arabicPeriod"/>
            </a:pPr>
            <a:r>
              <a:rPr lang="en-AU" sz="2600" dirty="0" smtClean="0"/>
              <a:t>Considering the nature of difference</a:t>
            </a:r>
          </a:p>
          <a:p>
            <a:pPr marL="493713" indent="-493713">
              <a:buFont typeface="+mj-lt"/>
              <a:buAutoNum type="arabicPeriod"/>
            </a:pPr>
            <a:r>
              <a:rPr lang="en-AU" sz="2600" dirty="0" smtClean="0"/>
              <a:t>Some strategies you can use</a:t>
            </a:r>
          </a:p>
          <a:p>
            <a:pPr marL="757238" indent="-220663">
              <a:buFontTx/>
              <a:buChar char="-"/>
            </a:pPr>
            <a:r>
              <a:rPr lang="en-AU" sz="2600" dirty="0" smtClean="0"/>
              <a:t>Building learning on a common experience</a:t>
            </a:r>
          </a:p>
          <a:p>
            <a:pPr marL="757238" indent="-220663">
              <a:buFontTx/>
              <a:buChar char="-"/>
            </a:pPr>
            <a:r>
              <a:rPr lang="en-AU" sz="2600" dirty="0" smtClean="0"/>
              <a:t>Low floor, high ceiling tasks</a:t>
            </a:r>
          </a:p>
          <a:p>
            <a:pPr marL="757238" indent="-220663">
              <a:buFontTx/>
              <a:buChar char="-"/>
            </a:pPr>
            <a:r>
              <a:rPr lang="en-AU" sz="2600" dirty="0" smtClean="0"/>
              <a:t>Enabling and extending prompts</a:t>
            </a:r>
          </a:p>
          <a:p>
            <a:pPr marL="457200" indent="-457200">
              <a:buFont typeface="+mj-lt"/>
              <a:buAutoNum type="arabicPeriod" startAt="4"/>
            </a:pPr>
            <a:r>
              <a:rPr lang="en-AU" sz="2600" dirty="0" smtClean="0"/>
              <a:t>Applying the strategies to other tasks</a:t>
            </a:r>
          </a:p>
          <a:p>
            <a:pPr marL="457200" indent="-457200">
              <a:buFont typeface="+mj-lt"/>
              <a:buAutoNum type="arabicPeriod" startAt="4"/>
            </a:pPr>
            <a:r>
              <a:rPr lang="en-AU" sz="2600" dirty="0" smtClean="0"/>
              <a:t>Using these approaches in planning and teaching</a:t>
            </a:r>
            <a:endParaRPr lang="en-AU" sz="2600" dirty="0"/>
          </a:p>
          <a:p>
            <a:endParaRPr lang="en-AU" dirty="0" smtClean="0"/>
          </a:p>
          <a:p>
            <a:endParaRPr lang="en-AU" dirty="0"/>
          </a:p>
        </p:txBody>
      </p:sp>
      <p:sp>
        <p:nvSpPr>
          <p:cNvPr id="6" name="Slide Number Placeholder 5"/>
          <p:cNvSpPr>
            <a:spLocks noGrp="1"/>
          </p:cNvSpPr>
          <p:nvPr>
            <p:ph type="sldNum" sz="quarter" idx="12"/>
          </p:nvPr>
        </p:nvSpPr>
        <p:spPr/>
        <p:txBody>
          <a:bodyPr/>
          <a:lstStyle/>
          <a:p>
            <a:fld id="{D1BBEFB1-45C7-4049-B073-B343CB1F5C4A}" type="slidenum">
              <a:rPr lang="en-AU" smtClean="0"/>
              <a:t>3</a:t>
            </a:fld>
            <a:endParaRPr lang="en-AU" dirty="0"/>
          </a:p>
        </p:txBody>
      </p:sp>
    </p:spTree>
    <p:extLst>
      <p:ext uri="{BB962C8B-B14F-4D97-AF65-F5344CB8AC3E}">
        <p14:creationId xmlns:p14="http://schemas.microsoft.com/office/powerpoint/2010/main" val="1740113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a:stretch>
            <a:fillRect/>
          </a:stretch>
        </p:blipFill>
        <p:spPr>
          <a:xfrm>
            <a:off x="5118546" y="2988944"/>
            <a:ext cx="1522859" cy="1522859"/>
          </a:xfrm>
          <a:prstGeom prst="rect">
            <a:avLst/>
          </a:prstGeom>
          <a:ln>
            <a:solidFill>
              <a:schemeClr val="tx1"/>
            </a:solidFill>
          </a:ln>
        </p:spPr>
      </p:pic>
      <p:sp>
        <p:nvSpPr>
          <p:cNvPr id="6" name="TextBox 5">
            <a:hlinkClick r:id="rId3" action="ppaction://hlinksldjump"/>
          </p:cNvPr>
          <p:cNvSpPr txBox="1"/>
          <p:nvPr/>
        </p:nvSpPr>
        <p:spPr>
          <a:xfrm>
            <a:off x="6697371" y="3334876"/>
            <a:ext cx="2536913" cy="830997"/>
          </a:xfrm>
          <a:prstGeom prst="rect">
            <a:avLst/>
          </a:prstGeom>
          <a:noFill/>
        </p:spPr>
        <p:txBody>
          <a:bodyPr wrap="none" rtlCol="0">
            <a:spAutoFit/>
          </a:bodyPr>
          <a:lstStyle/>
          <a:p>
            <a:r>
              <a:rPr lang="en-AU" sz="2400" dirty="0" err="1"/>
              <a:t>Jamos</a:t>
            </a:r>
            <a:r>
              <a:rPr lang="en-AU" sz="2400" dirty="0"/>
              <a:t> the Jeweller</a:t>
            </a:r>
          </a:p>
          <a:p>
            <a:r>
              <a:rPr lang="en-AU" sz="2400" dirty="0">
                <a:solidFill>
                  <a:srgbClr val="FF0000"/>
                </a:solidFill>
              </a:rPr>
              <a:t>Year 8</a:t>
            </a:r>
          </a:p>
        </p:txBody>
      </p:sp>
      <p:pic>
        <p:nvPicPr>
          <p:cNvPr id="7" name="Picture 6">
            <a:hlinkClick r:id="rId5" action="ppaction://hlinksldjump"/>
          </p:cNvPr>
          <p:cNvPicPr>
            <a:picLocks noChangeAspect="1"/>
          </p:cNvPicPr>
          <p:nvPr/>
        </p:nvPicPr>
        <p:blipFill rotWithShape="1">
          <a:blip r:embed="rId6" cstate="print">
            <a:extLst>
              <a:ext uri="{28A0092B-C50C-407E-A947-70E740481C1C}">
                <a14:useLocalDpi xmlns:a14="http://schemas.microsoft.com/office/drawing/2010/main" val="0"/>
              </a:ext>
            </a:extLst>
          </a:blip>
          <a:srcRect r="3292"/>
          <a:stretch/>
        </p:blipFill>
        <p:spPr bwMode="auto">
          <a:xfrm>
            <a:off x="323529" y="975347"/>
            <a:ext cx="2969455" cy="1607094"/>
          </a:xfrm>
          <a:prstGeom prst="rect">
            <a:avLst/>
          </a:prstGeom>
          <a:ln w="9525">
            <a:solidFill>
              <a:schemeClr val="tx1"/>
            </a:solidFill>
          </a:ln>
          <a:extLst>
            <a:ext uri="{53640926-AAD7-44D8-BBD7-CCE9431645EC}">
              <a14:shadowObscured xmlns:a14="http://schemas.microsoft.com/office/drawing/2010/main"/>
            </a:ext>
          </a:extLst>
        </p:spPr>
      </p:pic>
      <p:sp>
        <p:nvSpPr>
          <p:cNvPr id="8" name="TextBox 7">
            <a:hlinkClick r:id="rId5" action="ppaction://hlinksldjump"/>
          </p:cNvPr>
          <p:cNvSpPr txBox="1"/>
          <p:nvPr/>
        </p:nvSpPr>
        <p:spPr>
          <a:xfrm>
            <a:off x="3426308" y="1434511"/>
            <a:ext cx="1294842" cy="830997"/>
          </a:xfrm>
          <a:prstGeom prst="rect">
            <a:avLst/>
          </a:prstGeom>
          <a:noFill/>
        </p:spPr>
        <p:txBody>
          <a:bodyPr wrap="none" rtlCol="0">
            <a:spAutoFit/>
          </a:bodyPr>
          <a:lstStyle/>
          <a:p>
            <a:r>
              <a:rPr lang="en-AU" sz="2400" dirty="0"/>
              <a:t>Shadows</a:t>
            </a:r>
          </a:p>
          <a:p>
            <a:r>
              <a:rPr lang="en-AU" sz="2400" dirty="0">
                <a:solidFill>
                  <a:srgbClr val="FF0000"/>
                </a:solidFill>
              </a:rPr>
              <a:t>Year 1</a:t>
            </a:r>
          </a:p>
        </p:txBody>
      </p:sp>
      <p:sp>
        <p:nvSpPr>
          <p:cNvPr id="11" name="TextBox 10">
            <a:hlinkClick r:id="rId7" action="ppaction://hlinksldjump"/>
          </p:cNvPr>
          <p:cNvSpPr txBox="1"/>
          <p:nvPr/>
        </p:nvSpPr>
        <p:spPr>
          <a:xfrm>
            <a:off x="2749746" y="3334876"/>
            <a:ext cx="2277803" cy="830997"/>
          </a:xfrm>
          <a:prstGeom prst="rect">
            <a:avLst/>
          </a:prstGeom>
          <a:noFill/>
        </p:spPr>
        <p:txBody>
          <a:bodyPr wrap="none" rtlCol="0">
            <a:spAutoFit/>
          </a:bodyPr>
          <a:lstStyle/>
          <a:p>
            <a:r>
              <a:rPr lang="en-AU" sz="2400" dirty="0" smtClean="0"/>
              <a:t>Tossing Counters</a:t>
            </a:r>
            <a:endParaRPr lang="en-AU" sz="2400" dirty="0"/>
          </a:p>
          <a:p>
            <a:r>
              <a:rPr lang="en-AU" sz="2400" dirty="0">
                <a:solidFill>
                  <a:srgbClr val="FF0000"/>
                </a:solidFill>
              </a:rPr>
              <a:t>Year </a:t>
            </a:r>
            <a:r>
              <a:rPr lang="en-AU" sz="2400" dirty="0" smtClean="0">
                <a:solidFill>
                  <a:srgbClr val="FF0000"/>
                </a:solidFill>
              </a:rPr>
              <a:t>3</a:t>
            </a:r>
            <a:endParaRPr lang="en-AU" sz="2400" dirty="0">
              <a:solidFill>
                <a:srgbClr val="FF0000"/>
              </a:solidFill>
            </a:endParaRPr>
          </a:p>
        </p:txBody>
      </p:sp>
      <p:sp>
        <p:nvSpPr>
          <p:cNvPr id="14" name="TextBox 13">
            <a:hlinkClick r:id="rId3" action="ppaction://hlinksldjump"/>
          </p:cNvPr>
          <p:cNvSpPr txBox="1"/>
          <p:nvPr/>
        </p:nvSpPr>
        <p:spPr>
          <a:xfrm>
            <a:off x="7092280" y="1504292"/>
            <a:ext cx="1927900" cy="830997"/>
          </a:xfrm>
          <a:prstGeom prst="rect">
            <a:avLst/>
          </a:prstGeom>
          <a:noFill/>
        </p:spPr>
        <p:txBody>
          <a:bodyPr wrap="none" rtlCol="0">
            <a:spAutoFit/>
          </a:bodyPr>
          <a:lstStyle/>
          <a:p>
            <a:r>
              <a:rPr lang="en-AU" sz="2400" dirty="0" smtClean="0"/>
              <a:t>Algebra Cloud</a:t>
            </a:r>
            <a:endParaRPr lang="en-AU" sz="2400" dirty="0"/>
          </a:p>
          <a:p>
            <a:r>
              <a:rPr lang="en-AU" sz="2400" dirty="0">
                <a:solidFill>
                  <a:srgbClr val="FF0000"/>
                </a:solidFill>
              </a:rPr>
              <a:t>Year 7</a:t>
            </a:r>
          </a:p>
        </p:txBody>
      </p:sp>
      <p:sp>
        <p:nvSpPr>
          <p:cNvPr id="16" name="Title 1"/>
          <p:cNvSpPr>
            <a:spLocks noGrp="1"/>
          </p:cNvSpPr>
          <p:nvPr>
            <p:ph type="title"/>
          </p:nvPr>
        </p:nvSpPr>
        <p:spPr>
          <a:xfrm>
            <a:off x="343825" y="452596"/>
            <a:ext cx="7920000" cy="900000"/>
          </a:xfrm>
        </p:spPr>
        <p:txBody>
          <a:bodyPr>
            <a:normAutofit/>
          </a:bodyPr>
          <a:lstStyle/>
          <a:p>
            <a:r>
              <a:rPr lang="en-AU" sz="2900" b="0" dirty="0">
                <a:solidFill>
                  <a:schemeClr val="accent1"/>
                </a:solidFill>
              </a:rPr>
              <a:t>Choose </a:t>
            </a:r>
            <a:r>
              <a:rPr lang="en-AU" sz="2900" b="0" dirty="0" smtClean="0">
                <a:solidFill>
                  <a:schemeClr val="accent1"/>
                </a:solidFill>
              </a:rPr>
              <a:t>a task to </a:t>
            </a:r>
            <a:r>
              <a:rPr lang="en-AU" sz="2900" b="0" dirty="0">
                <a:solidFill>
                  <a:schemeClr val="accent1"/>
                </a:solidFill>
              </a:rPr>
              <a:t>discuss.</a:t>
            </a: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7549" y="1552230"/>
            <a:ext cx="1783387" cy="713278"/>
          </a:xfrm>
          <a:prstGeom prst="rect">
            <a:avLst/>
          </a:prstGeom>
        </p:spPr>
      </p:pic>
      <p:sp>
        <p:nvSpPr>
          <p:cNvPr id="2" name="Rectangle 1">
            <a:hlinkClick r:id="rId7" action="ppaction://hlinksldjump"/>
          </p:cNvPr>
          <p:cNvSpPr/>
          <p:nvPr/>
        </p:nvSpPr>
        <p:spPr>
          <a:xfrm>
            <a:off x="539552" y="3075806"/>
            <a:ext cx="2160240"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8" name="Group 27"/>
          <p:cNvGrpSpPr/>
          <p:nvPr/>
        </p:nvGrpSpPr>
        <p:grpSpPr>
          <a:xfrm>
            <a:off x="596272" y="3159023"/>
            <a:ext cx="2151754" cy="1499483"/>
            <a:chOff x="2914970" y="3046948"/>
            <a:chExt cx="2151754" cy="1499483"/>
          </a:xfrm>
        </p:grpSpPr>
        <p:sp>
          <p:nvSpPr>
            <p:cNvPr id="29" name="Oval 28"/>
            <p:cNvSpPr/>
            <p:nvPr/>
          </p:nvSpPr>
          <p:spPr>
            <a:xfrm>
              <a:off x="2914970" y="3056579"/>
              <a:ext cx="453839" cy="5345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0" name="TextBox 29"/>
            <p:cNvSpPr txBox="1"/>
            <p:nvPr/>
          </p:nvSpPr>
          <p:spPr>
            <a:xfrm>
              <a:off x="3658646" y="3046948"/>
              <a:ext cx="1408078" cy="461665"/>
            </a:xfrm>
            <a:prstGeom prst="rect">
              <a:avLst/>
            </a:prstGeom>
            <a:noFill/>
          </p:spPr>
          <p:txBody>
            <a:bodyPr wrap="none" rtlCol="0">
              <a:spAutoFit/>
            </a:bodyPr>
            <a:lstStyle/>
            <a:p>
              <a:r>
                <a:rPr lang="en-AU" sz="2400" dirty="0"/>
                <a:t>= </a:t>
              </a:r>
              <a:r>
                <a:rPr lang="en-AU" sz="2400" dirty="0" smtClean="0"/>
                <a:t>2 points</a:t>
              </a:r>
              <a:endParaRPr lang="en-AU" sz="2400" dirty="0"/>
            </a:p>
          </p:txBody>
        </p:sp>
        <p:sp>
          <p:nvSpPr>
            <p:cNvPr id="31" name="Oval 30"/>
            <p:cNvSpPr/>
            <p:nvPr/>
          </p:nvSpPr>
          <p:spPr>
            <a:xfrm>
              <a:off x="2914971" y="4011910"/>
              <a:ext cx="453839" cy="5345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2" name="TextBox 31"/>
            <p:cNvSpPr txBox="1"/>
            <p:nvPr/>
          </p:nvSpPr>
          <p:spPr>
            <a:xfrm>
              <a:off x="3658646" y="3969712"/>
              <a:ext cx="1408078" cy="461665"/>
            </a:xfrm>
            <a:prstGeom prst="rect">
              <a:avLst/>
            </a:prstGeom>
            <a:noFill/>
          </p:spPr>
          <p:txBody>
            <a:bodyPr wrap="none" rtlCol="0">
              <a:spAutoFit/>
            </a:bodyPr>
            <a:lstStyle/>
            <a:p>
              <a:r>
                <a:rPr lang="en-AU" sz="2400" dirty="0"/>
                <a:t>= 5 points</a:t>
              </a:r>
            </a:p>
          </p:txBody>
        </p:sp>
      </p:grpSp>
      <p:sp>
        <p:nvSpPr>
          <p:cNvPr id="3" name="Rectangle 2">
            <a:hlinkClick r:id="rId9" action="ppaction://hlinksldjump"/>
          </p:cNvPr>
          <p:cNvSpPr/>
          <p:nvPr/>
        </p:nvSpPr>
        <p:spPr>
          <a:xfrm>
            <a:off x="4954352" y="1367713"/>
            <a:ext cx="1976221" cy="10750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p>
            <a:fld id="{D1BBEFB1-45C7-4049-B073-B343CB1F5C4A}" type="slidenum">
              <a:rPr lang="en-AU" smtClean="0"/>
              <a:t>30</a:t>
            </a:fld>
            <a:endParaRPr lang="en-AU" dirty="0"/>
          </a:p>
        </p:txBody>
      </p:sp>
    </p:spTree>
    <p:extLst>
      <p:ext uri="{BB962C8B-B14F-4D97-AF65-F5344CB8AC3E}">
        <p14:creationId xmlns:p14="http://schemas.microsoft.com/office/powerpoint/2010/main" val="1426939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813751"/>
            <a:ext cx="7759774" cy="984885"/>
          </a:xfrm>
          <a:prstGeom prst="rect">
            <a:avLst/>
          </a:prstGeom>
          <a:noFill/>
        </p:spPr>
        <p:txBody>
          <a:bodyPr wrap="square" rtlCol="0">
            <a:spAutoFit/>
          </a:bodyPr>
          <a:lstStyle/>
          <a:p>
            <a:r>
              <a:rPr lang="en-AU" sz="2900" b="1" dirty="0">
                <a:solidFill>
                  <a:srgbClr val="C00000"/>
                </a:solidFill>
                <a:latin typeface="+mj-lt"/>
              </a:rPr>
              <a:t>Part </a:t>
            </a:r>
            <a:r>
              <a:rPr lang="en-AU" sz="2900" b="1" dirty="0" smtClean="0">
                <a:solidFill>
                  <a:srgbClr val="C00000"/>
                </a:solidFill>
                <a:latin typeface="+mj-lt"/>
              </a:rPr>
              <a:t>5: </a:t>
            </a:r>
            <a:r>
              <a:rPr lang="en-AU" sz="2900" b="1" dirty="0" smtClean="0">
                <a:solidFill>
                  <a:srgbClr val="0070C0"/>
                </a:solidFill>
                <a:latin typeface="+mj-lt"/>
              </a:rPr>
              <a:t>Applying </a:t>
            </a:r>
            <a:r>
              <a:rPr lang="en-AU" sz="2900" b="1" dirty="0">
                <a:solidFill>
                  <a:srgbClr val="0070C0"/>
                </a:solidFill>
                <a:latin typeface="+mj-lt"/>
              </a:rPr>
              <a:t>T</a:t>
            </a:r>
            <a:r>
              <a:rPr lang="en-AU" sz="2900" b="1" dirty="0" smtClean="0">
                <a:solidFill>
                  <a:srgbClr val="0070C0"/>
                </a:solidFill>
                <a:latin typeface="+mj-lt"/>
              </a:rPr>
              <a:t>hese </a:t>
            </a:r>
            <a:r>
              <a:rPr lang="en-AU" sz="2900" b="1" dirty="0">
                <a:solidFill>
                  <a:srgbClr val="0070C0"/>
                </a:solidFill>
                <a:latin typeface="+mj-lt"/>
              </a:rPr>
              <a:t>A</a:t>
            </a:r>
            <a:r>
              <a:rPr lang="en-AU" sz="2900" b="1" dirty="0" smtClean="0">
                <a:solidFill>
                  <a:srgbClr val="0070C0"/>
                </a:solidFill>
                <a:latin typeface="+mj-lt"/>
              </a:rPr>
              <a:t>pproaches </a:t>
            </a:r>
            <a:r>
              <a:rPr lang="en-AU" sz="2900" b="1" dirty="0">
                <a:solidFill>
                  <a:srgbClr val="0070C0"/>
                </a:solidFill>
                <a:latin typeface="+mj-lt"/>
              </a:rPr>
              <a:t>in </a:t>
            </a:r>
            <a:r>
              <a:rPr lang="en-AU" sz="2900" b="1" dirty="0" smtClean="0">
                <a:solidFill>
                  <a:srgbClr val="0070C0"/>
                </a:solidFill>
                <a:latin typeface="+mj-lt"/>
              </a:rPr>
              <a:t>Planning </a:t>
            </a:r>
            <a:r>
              <a:rPr lang="en-AU" sz="2900" b="1" dirty="0">
                <a:solidFill>
                  <a:srgbClr val="0070C0"/>
                </a:solidFill>
                <a:latin typeface="+mj-lt"/>
              </a:rPr>
              <a:t>and </a:t>
            </a:r>
            <a:r>
              <a:rPr lang="en-AU" sz="2900" b="1" dirty="0" smtClean="0">
                <a:solidFill>
                  <a:srgbClr val="0070C0"/>
                </a:solidFill>
                <a:latin typeface="+mj-lt"/>
              </a:rPr>
              <a:t>Teaching </a:t>
            </a:r>
            <a:endParaRPr lang="en-AU" sz="2900" b="1" dirty="0">
              <a:solidFill>
                <a:srgbClr val="0070C0"/>
              </a:solidFill>
              <a:latin typeface="+mj-lt"/>
            </a:endParaRPr>
          </a:p>
        </p:txBody>
      </p:sp>
      <p:sp>
        <p:nvSpPr>
          <p:cNvPr id="2" name="Slide Number Placeholder 1"/>
          <p:cNvSpPr>
            <a:spLocks noGrp="1"/>
          </p:cNvSpPr>
          <p:nvPr>
            <p:ph type="sldNum" sz="quarter" idx="12"/>
          </p:nvPr>
        </p:nvSpPr>
        <p:spPr/>
        <p:txBody>
          <a:bodyPr/>
          <a:lstStyle/>
          <a:p>
            <a:fld id="{7E76BABB-CAE5-453E-983A-D1F1F5FF9F5E}" type="slidenum">
              <a:rPr lang="en-AU" smtClean="0"/>
              <a:t>31</a:t>
            </a:fld>
            <a:endParaRPr lang="en-AU"/>
          </a:p>
        </p:txBody>
      </p:sp>
    </p:spTree>
    <p:extLst>
      <p:ext uri="{BB962C8B-B14F-4D97-AF65-F5344CB8AC3E}">
        <p14:creationId xmlns:p14="http://schemas.microsoft.com/office/powerpoint/2010/main" val="1392310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71550"/>
            <a:ext cx="8244464" cy="609598"/>
          </a:xfrm>
        </p:spPr>
        <p:txBody>
          <a:bodyPr>
            <a:normAutofit/>
          </a:bodyPr>
          <a:lstStyle/>
          <a:p>
            <a:r>
              <a:rPr lang="en-AU" sz="2900" b="0" dirty="0">
                <a:solidFill>
                  <a:schemeClr val="accent1"/>
                </a:solidFill>
              </a:rPr>
              <a:t>Putting it into practice</a:t>
            </a:r>
          </a:p>
        </p:txBody>
      </p:sp>
      <p:sp>
        <p:nvSpPr>
          <p:cNvPr id="3" name="Content Placeholder 2"/>
          <p:cNvSpPr>
            <a:spLocks noGrp="1"/>
          </p:cNvSpPr>
          <p:nvPr>
            <p:ph idx="1"/>
          </p:nvPr>
        </p:nvSpPr>
        <p:spPr>
          <a:xfrm>
            <a:off x="611560" y="1491630"/>
            <a:ext cx="8025384" cy="2700000"/>
          </a:xfrm>
        </p:spPr>
        <p:txBody>
          <a:bodyPr/>
          <a:lstStyle/>
          <a:p>
            <a:pPr marL="271463" indent="-271463"/>
            <a:r>
              <a:rPr lang="en-AU" sz="2400" dirty="0"/>
              <a:t>These approaches are ways of thinking that can apply to all tasks and all interactions with </a:t>
            </a:r>
            <a:r>
              <a:rPr lang="en-AU" sz="2400" dirty="0" smtClean="0"/>
              <a:t>students.</a:t>
            </a:r>
            <a:endParaRPr lang="en-AU" sz="2400" dirty="0"/>
          </a:p>
          <a:p>
            <a:pPr marL="271463" indent="-271463"/>
            <a:r>
              <a:rPr lang="en-AU" sz="2400" dirty="0"/>
              <a:t>If we created </a:t>
            </a:r>
            <a:r>
              <a:rPr lang="en-AU" sz="2400" dirty="0" smtClean="0"/>
              <a:t>guidelines for </a:t>
            </a:r>
            <a:r>
              <a:rPr lang="en-AU" sz="2400" dirty="0"/>
              <a:t>ourselves to encourage students to keep working on a task without taking away their opportunity to make their own meaning, what would those guidelines be?</a:t>
            </a:r>
          </a:p>
        </p:txBody>
      </p:sp>
      <p:sp>
        <p:nvSpPr>
          <p:cNvPr id="4" name="Slide Number Placeholder 3"/>
          <p:cNvSpPr>
            <a:spLocks noGrp="1"/>
          </p:cNvSpPr>
          <p:nvPr>
            <p:ph type="sldNum" sz="quarter" idx="12"/>
          </p:nvPr>
        </p:nvSpPr>
        <p:spPr/>
        <p:txBody>
          <a:bodyPr/>
          <a:lstStyle/>
          <a:p>
            <a:fld id="{D1BBEFB1-45C7-4049-B073-B343CB1F5C4A}" type="slidenum">
              <a:rPr lang="en-AU" smtClean="0"/>
              <a:t>32</a:t>
            </a:fld>
            <a:endParaRPr lang="en-AU" dirty="0"/>
          </a:p>
        </p:txBody>
      </p:sp>
    </p:spTree>
    <p:extLst>
      <p:ext uri="{BB962C8B-B14F-4D97-AF65-F5344CB8AC3E}">
        <p14:creationId xmlns:p14="http://schemas.microsoft.com/office/powerpoint/2010/main" val="349089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31590"/>
            <a:ext cx="8280919" cy="897629"/>
          </a:xfrm>
        </p:spPr>
        <p:txBody>
          <a:bodyPr>
            <a:normAutofit fontScale="90000"/>
          </a:bodyPr>
          <a:lstStyle/>
          <a:p>
            <a:r>
              <a:rPr lang="en-AU" sz="2900" b="0" dirty="0">
                <a:solidFill>
                  <a:schemeClr val="accent1"/>
                </a:solidFill>
              </a:rPr>
              <a:t>What </a:t>
            </a:r>
            <a:r>
              <a:rPr lang="en-AU" sz="2900" b="0" dirty="0" smtClean="0">
                <a:solidFill>
                  <a:schemeClr val="accent1"/>
                </a:solidFill>
              </a:rPr>
              <a:t>explicit </a:t>
            </a:r>
            <a:r>
              <a:rPr lang="en-AU" sz="2900" b="0" dirty="0">
                <a:solidFill>
                  <a:schemeClr val="accent1"/>
                </a:solidFill>
              </a:rPr>
              <a:t>language </a:t>
            </a:r>
            <a:r>
              <a:rPr lang="en-AU" sz="2900" b="0" dirty="0" smtClean="0">
                <a:solidFill>
                  <a:schemeClr val="accent1"/>
                </a:solidFill>
              </a:rPr>
              <a:t>related to inclusion should we use …</a:t>
            </a:r>
            <a:r>
              <a:rPr lang="en-AU" sz="2900" b="0" dirty="0">
                <a:solidFill>
                  <a:schemeClr val="accent1"/>
                </a:solidFill>
              </a:rPr>
              <a:t/>
            </a:r>
            <a:br>
              <a:rPr lang="en-AU" sz="2900" b="0" dirty="0">
                <a:solidFill>
                  <a:schemeClr val="accent1"/>
                </a:solidFill>
              </a:rPr>
            </a:br>
            <a:r>
              <a:rPr lang="en-AU" sz="2900" b="0" dirty="0">
                <a:solidFill>
                  <a:schemeClr val="accent1"/>
                </a:solidFill>
              </a:rPr>
              <a:t>What </a:t>
            </a:r>
            <a:r>
              <a:rPr lang="en-AU" sz="2900" b="0" dirty="0" smtClean="0">
                <a:solidFill>
                  <a:schemeClr val="accent1"/>
                </a:solidFill>
              </a:rPr>
              <a:t>explicit </a:t>
            </a:r>
            <a:r>
              <a:rPr lang="en-AU" sz="2900" b="0" dirty="0">
                <a:solidFill>
                  <a:schemeClr val="accent1"/>
                </a:solidFill>
              </a:rPr>
              <a:t>language related to inclusion </a:t>
            </a:r>
            <a:r>
              <a:rPr lang="en-AU" sz="2900" b="0" dirty="0" smtClean="0">
                <a:solidFill>
                  <a:schemeClr val="accent1"/>
                </a:solidFill>
              </a:rPr>
              <a:t>should </a:t>
            </a:r>
            <a:r>
              <a:rPr lang="en-AU" sz="2900" b="0" dirty="0">
                <a:solidFill>
                  <a:schemeClr val="accent1"/>
                </a:solidFill>
              </a:rPr>
              <a:t>we </a:t>
            </a:r>
            <a:r>
              <a:rPr lang="en-AU" sz="2900" b="0" dirty="0" smtClean="0">
                <a:solidFill>
                  <a:schemeClr val="accent1"/>
                </a:solidFill>
              </a:rPr>
              <a:t>avoid …</a:t>
            </a:r>
            <a:endParaRPr lang="en-AU" sz="2900" b="0" dirty="0">
              <a:solidFill>
                <a:schemeClr val="accent1"/>
              </a:solidFill>
            </a:endParaRPr>
          </a:p>
        </p:txBody>
      </p:sp>
      <p:sp>
        <p:nvSpPr>
          <p:cNvPr id="3" name="Content Placeholder 2"/>
          <p:cNvSpPr>
            <a:spLocks noGrp="1"/>
          </p:cNvSpPr>
          <p:nvPr>
            <p:ph idx="1"/>
          </p:nvPr>
        </p:nvSpPr>
        <p:spPr>
          <a:xfrm>
            <a:off x="1547664" y="2283718"/>
            <a:ext cx="5256584" cy="1699663"/>
          </a:xfrm>
        </p:spPr>
        <p:txBody>
          <a:bodyPr>
            <a:normAutofit/>
          </a:bodyPr>
          <a:lstStyle/>
          <a:p>
            <a:pPr marL="0" indent="0">
              <a:buNone/>
            </a:pPr>
            <a:r>
              <a:rPr lang="en-AU" sz="2400" dirty="0" smtClean="0"/>
              <a:t>… when communicating with students?</a:t>
            </a:r>
            <a:endParaRPr lang="en-AU" sz="2400" dirty="0"/>
          </a:p>
          <a:p>
            <a:pPr marL="0" indent="0">
              <a:buNone/>
            </a:pPr>
            <a:r>
              <a:rPr lang="en-AU" sz="2400" dirty="0"/>
              <a:t>… when communicating with each </a:t>
            </a:r>
            <a:r>
              <a:rPr lang="en-AU" sz="2400" dirty="0" smtClean="0"/>
              <a:t>other?</a:t>
            </a:r>
            <a:endParaRPr lang="en-AU" sz="2400" dirty="0"/>
          </a:p>
          <a:p>
            <a:pPr marL="0" indent="0">
              <a:buNone/>
            </a:pPr>
            <a:r>
              <a:rPr lang="en-AU" sz="2400" dirty="0"/>
              <a:t>… when communicating with </a:t>
            </a:r>
            <a:r>
              <a:rPr lang="en-AU" sz="2400" dirty="0" smtClean="0"/>
              <a:t>parents?</a:t>
            </a:r>
            <a:endParaRPr lang="en-AU" sz="2400" dirty="0"/>
          </a:p>
          <a:p>
            <a:endParaRPr lang="en-AU" sz="2400" dirty="0"/>
          </a:p>
          <a:p>
            <a:endParaRPr lang="en-AU" sz="2400" dirty="0"/>
          </a:p>
        </p:txBody>
      </p:sp>
      <p:sp>
        <p:nvSpPr>
          <p:cNvPr id="4" name="Slide Number Placeholder 3"/>
          <p:cNvSpPr>
            <a:spLocks noGrp="1"/>
          </p:cNvSpPr>
          <p:nvPr>
            <p:ph type="sldNum" sz="quarter" idx="12"/>
          </p:nvPr>
        </p:nvSpPr>
        <p:spPr/>
        <p:txBody>
          <a:bodyPr/>
          <a:lstStyle/>
          <a:p>
            <a:fld id="{D1BBEFB1-45C7-4049-B073-B343CB1F5C4A}" type="slidenum">
              <a:rPr lang="en-AU" smtClean="0"/>
              <a:t>33</a:t>
            </a:fld>
            <a:endParaRPr lang="en-AU" dirty="0"/>
          </a:p>
        </p:txBody>
      </p:sp>
    </p:spTree>
    <p:extLst>
      <p:ext uri="{BB962C8B-B14F-4D97-AF65-F5344CB8AC3E}">
        <p14:creationId xmlns:p14="http://schemas.microsoft.com/office/powerpoint/2010/main" val="17929197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31590"/>
            <a:ext cx="7632848" cy="864096"/>
          </a:xfrm>
        </p:spPr>
        <p:txBody>
          <a:bodyPr>
            <a:normAutofit fontScale="90000"/>
          </a:bodyPr>
          <a:lstStyle/>
          <a:p>
            <a:r>
              <a:rPr lang="en-AU" sz="2900" b="0" dirty="0">
                <a:solidFill>
                  <a:schemeClr val="accent1"/>
                </a:solidFill>
              </a:rPr>
              <a:t>How will </a:t>
            </a:r>
            <a:r>
              <a:rPr lang="en-AU" sz="2900" b="0" dirty="0" smtClean="0">
                <a:solidFill>
                  <a:schemeClr val="accent1"/>
                </a:solidFill>
              </a:rPr>
              <a:t>our approach to making mathematics accessible for all students affect </a:t>
            </a:r>
            <a:r>
              <a:rPr lang="en-AU" sz="2900" b="0" dirty="0">
                <a:solidFill>
                  <a:schemeClr val="accent1"/>
                </a:solidFill>
              </a:rPr>
              <a:t>our </a:t>
            </a:r>
            <a:r>
              <a:rPr lang="en-AU" sz="2900" b="0" dirty="0" smtClean="0">
                <a:solidFill>
                  <a:schemeClr val="accent1"/>
                </a:solidFill>
              </a:rPr>
              <a:t>planning …</a:t>
            </a:r>
            <a:endParaRPr lang="en-AU" sz="2900" b="0" dirty="0">
              <a:solidFill>
                <a:schemeClr val="accent1"/>
              </a:solidFill>
            </a:endParaRPr>
          </a:p>
        </p:txBody>
      </p:sp>
      <p:sp>
        <p:nvSpPr>
          <p:cNvPr id="3" name="Content Placeholder 2"/>
          <p:cNvSpPr>
            <a:spLocks noGrp="1"/>
          </p:cNvSpPr>
          <p:nvPr>
            <p:ph idx="1"/>
          </p:nvPr>
        </p:nvSpPr>
        <p:spPr>
          <a:xfrm>
            <a:off x="2123728" y="2240239"/>
            <a:ext cx="4896544" cy="1699663"/>
          </a:xfrm>
        </p:spPr>
        <p:txBody>
          <a:bodyPr>
            <a:normAutofit lnSpcReduction="10000"/>
          </a:bodyPr>
          <a:lstStyle/>
          <a:p>
            <a:pPr marL="0" indent="0">
              <a:buNone/>
            </a:pPr>
            <a:r>
              <a:rPr lang="en-AU" sz="2400" dirty="0" smtClean="0"/>
              <a:t>… as </a:t>
            </a:r>
            <a:r>
              <a:rPr lang="en-AU" sz="2400" dirty="0"/>
              <a:t>we meet </a:t>
            </a:r>
            <a:r>
              <a:rPr lang="en-AU" sz="2400" dirty="0" smtClean="0"/>
              <a:t>together?</a:t>
            </a:r>
            <a:endParaRPr lang="en-AU" sz="2400" dirty="0"/>
          </a:p>
          <a:p>
            <a:pPr marL="0" indent="0">
              <a:buNone/>
            </a:pPr>
            <a:r>
              <a:rPr lang="en-AU" sz="2400" dirty="0" smtClean="0"/>
              <a:t>… in </a:t>
            </a:r>
            <a:r>
              <a:rPr lang="en-AU" sz="2400" dirty="0"/>
              <a:t>our documentation?</a:t>
            </a:r>
          </a:p>
          <a:p>
            <a:pPr marL="0" indent="0">
              <a:buNone/>
            </a:pPr>
            <a:r>
              <a:rPr lang="en-AU" sz="2400" dirty="0" smtClean="0"/>
              <a:t>… in </a:t>
            </a:r>
            <a:r>
              <a:rPr lang="en-AU" sz="2400" dirty="0"/>
              <a:t>our assessment and reporting?</a:t>
            </a:r>
          </a:p>
          <a:p>
            <a:pPr marL="0" indent="0">
              <a:buNone/>
            </a:pPr>
            <a:r>
              <a:rPr lang="en-AU" sz="2400" dirty="0" smtClean="0"/>
              <a:t>… in </a:t>
            </a:r>
            <a:r>
              <a:rPr lang="en-AU" sz="2400" dirty="0"/>
              <a:t>our resourcing?</a:t>
            </a:r>
          </a:p>
          <a:p>
            <a:endParaRPr lang="en-AU" sz="2400" dirty="0"/>
          </a:p>
          <a:p>
            <a:endParaRPr lang="en-AU" sz="2400" dirty="0"/>
          </a:p>
        </p:txBody>
      </p:sp>
      <p:sp>
        <p:nvSpPr>
          <p:cNvPr id="4" name="Slide Number Placeholder 3"/>
          <p:cNvSpPr>
            <a:spLocks noGrp="1"/>
          </p:cNvSpPr>
          <p:nvPr>
            <p:ph type="sldNum" sz="quarter" idx="12"/>
          </p:nvPr>
        </p:nvSpPr>
        <p:spPr/>
        <p:txBody>
          <a:bodyPr/>
          <a:lstStyle/>
          <a:p>
            <a:fld id="{D1BBEFB1-45C7-4049-B073-B343CB1F5C4A}" type="slidenum">
              <a:rPr lang="en-AU" smtClean="0"/>
              <a:t>34</a:t>
            </a:fld>
            <a:endParaRPr lang="en-AU" dirty="0"/>
          </a:p>
        </p:txBody>
      </p:sp>
    </p:spTree>
    <p:extLst>
      <p:ext uri="{BB962C8B-B14F-4D97-AF65-F5344CB8AC3E}">
        <p14:creationId xmlns:p14="http://schemas.microsoft.com/office/powerpoint/2010/main" val="91782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8" y="1131590"/>
            <a:ext cx="8244464" cy="609598"/>
          </a:xfrm>
        </p:spPr>
        <p:txBody>
          <a:bodyPr>
            <a:normAutofit fontScale="90000"/>
          </a:bodyPr>
          <a:lstStyle/>
          <a:p>
            <a:r>
              <a:rPr lang="en-AU" sz="2900" b="0" dirty="0">
                <a:solidFill>
                  <a:schemeClr val="accent1"/>
                </a:solidFill>
              </a:rPr>
              <a:t>How will we communicate </a:t>
            </a:r>
            <a:r>
              <a:rPr lang="en-AU" sz="2900" b="0" dirty="0" smtClean="0">
                <a:solidFill>
                  <a:schemeClr val="accent1"/>
                </a:solidFill>
              </a:rPr>
              <a:t>our approach to making mathematics accessible for all</a:t>
            </a:r>
            <a:endParaRPr lang="en-AU" sz="2900" b="0" dirty="0">
              <a:solidFill>
                <a:schemeClr val="accent1"/>
              </a:solidFill>
            </a:endParaRPr>
          </a:p>
        </p:txBody>
      </p:sp>
      <p:sp>
        <p:nvSpPr>
          <p:cNvPr id="3" name="Content Placeholder 2"/>
          <p:cNvSpPr>
            <a:spLocks noGrp="1"/>
          </p:cNvSpPr>
          <p:nvPr>
            <p:ph idx="1"/>
          </p:nvPr>
        </p:nvSpPr>
        <p:spPr>
          <a:xfrm>
            <a:off x="2195736" y="2168231"/>
            <a:ext cx="3384376" cy="1699663"/>
          </a:xfrm>
        </p:spPr>
        <p:txBody>
          <a:bodyPr/>
          <a:lstStyle/>
          <a:p>
            <a:pPr marL="0" indent="0">
              <a:buNone/>
            </a:pPr>
            <a:r>
              <a:rPr lang="en-AU" sz="2400" dirty="0" smtClean="0"/>
              <a:t>… in </a:t>
            </a:r>
            <a:r>
              <a:rPr lang="en-AU" sz="2400" dirty="0"/>
              <a:t>each classroom?</a:t>
            </a:r>
          </a:p>
          <a:p>
            <a:pPr marL="0" indent="0">
              <a:buNone/>
            </a:pPr>
            <a:r>
              <a:rPr lang="en-AU" sz="2400" dirty="0" smtClean="0"/>
              <a:t>… across </a:t>
            </a:r>
            <a:r>
              <a:rPr lang="en-AU" sz="2400" dirty="0"/>
              <a:t>the school?</a:t>
            </a:r>
          </a:p>
          <a:p>
            <a:pPr marL="0" indent="0">
              <a:buNone/>
            </a:pPr>
            <a:r>
              <a:rPr lang="en-AU" sz="2400" dirty="0" smtClean="0"/>
              <a:t>… within the </a:t>
            </a:r>
            <a:r>
              <a:rPr lang="en-AU" sz="2400" dirty="0"/>
              <a:t>community?</a:t>
            </a:r>
          </a:p>
        </p:txBody>
      </p:sp>
      <p:sp>
        <p:nvSpPr>
          <p:cNvPr id="4" name="Slide Number Placeholder 3"/>
          <p:cNvSpPr>
            <a:spLocks noGrp="1"/>
          </p:cNvSpPr>
          <p:nvPr>
            <p:ph type="sldNum" sz="quarter" idx="12"/>
          </p:nvPr>
        </p:nvSpPr>
        <p:spPr/>
        <p:txBody>
          <a:bodyPr/>
          <a:lstStyle/>
          <a:p>
            <a:fld id="{D1BBEFB1-45C7-4049-B073-B343CB1F5C4A}" type="slidenum">
              <a:rPr lang="en-AU" smtClean="0"/>
              <a:t>35</a:t>
            </a:fld>
            <a:endParaRPr lang="en-AU" dirty="0"/>
          </a:p>
        </p:txBody>
      </p:sp>
    </p:spTree>
    <p:extLst>
      <p:ext uri="{BB962C8B-B14F-4D97-AF65-F5344CB8AC3E}">
        <p14:creationId xmlns:p14="http://schemas.microsoft.com/office/powerpoint/2010/main" val="1126986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550" y="1203598"/>
            <a:ext cx="8028440" cy="1347734"/>
          </a:xfrm>
        </p:spPr>
        <p:txBody>
          <a:bodyPr>
            <a:normAutofit fontScale="90000"/>
          </a:bodyPr>
          <a:lstStyle/>
          <a:p>
            <a:pPr algn="ctr"/>
            <a:r>
              <a:rPr lang="en-AU" b="0" dirty="0" smtClean="0">
                <a:solidFill>
                  <a:schemeClr val="accent1"/>
                </a:solidFill>
              </a:rPr>
              <a:t>What specific actions do </a:t>
            </a:r>
            <a:r>
              <a:rPr lang="en-AU" b="0" dirty="0">
                <a:solidFill>
                  <a:schemeClr val="accent1"/>
                </a:solidFill>
              </a:rPr>
              <a:t>you </a:t>
            </a:r>
            <a:r>
              <a:rPr lang="en-AU" b="0" dirty="0" smtClean="0">
                <a:solidFill>
                  <a:schemeClr val="accent1"/>
                </a:solidFill>
              </a:rPr>
              <a:t>(as an individual) commit to as a result of participation in this professional learning module?</a:t>
            </a:r>
            <a:endParaRPr lang="en-AU" b="0" dirty="0">
              <a:solidFill>
                <a:schemeClr val="accent1"/>
              </a:solidFill>
            </a:endParaRPr>
          </a:p>
        </p:txBody>
      </p:sp>
      <p:sp>
        <p:nvSpPr>
          <p:cNvPr id="3" name="Content Placeholder 2"/>
          <p:cNvSpPr>
            <a:spLocks noGrp="1"/>
          </p:cNvSpPr>
          <p:nvPr>
            <p:ph idx="1"/>
          </p:nvPr>
        </p:nvSpPr>
        <p:spPr>
          <a:xfrm>
            <a:off x="720000" y="2859782"/>
            <a:ext cx="7956456" cy="1820218"/>
          </a:xfrm>
        </p:spPr>
        <p:txBody>
          <a:bodyPr/>
          <a:lstStyle/>
          <a:p>
            <a:endParaRPr lang="en-AU" dirty="0"/>
          </a:p>
        </p:txBody>
      </p:sp>
      <p:sp>
        <p:nvSpPr>
          <p:cNvPr id="4" name="Slide Number Placeholder 3"/>
          <p:cNvSpPr>
            <a:spLocks noGrp="1"/>
          </p:cNvSpPr>
          <p:nvPr>
            <p:ph type="sldNum" sz="quarter" idx="12"/>
          </p:nvPr>
        </p:nvSpPr>
        <p:spPr/>
        <p:txBody>
          <a:bodyPr/>
          <a:lstStyle/>
          <a:p>
            <a:fld id="{D1BBEFB1-45C7-4049-B073-B343CB1F5C4A}" type="slidenum">
              <a:rPr lang="en-AU" smtClean="0"/>
              <a:t>36</a:t>
            </a:fld>
            <a:endParaRPr lang="en-AU" dirty="0"/>
          </a:p>
        </p:txBody>
      </p:sp>
    </p:spTree>
    <p:extLst>
      <p:ext uri="{BB962C8B-B14F-4D97-AF65-F5344CB8AC3E}">
        <p14:creationId xmlns:p14="http://schemas.microsoft.com/office/powerpoint/2010/main" val="1151041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627534"/>
            <a:ext cx="4464496" cy="538609"/>
          </a:xfrm>
          <a:prstGeom prst="rect">
            <a:avLst/>
          </a:prstGeom>
          <a:noFill/>
        </p:spPr>
        <p:txBody>
          <a:bodyPr wrap="square" rtlCol="0">
            <a:spAutoFit/>
          </a:bodyPr>
          <a:lstStyle/>
          <a:p>
            <a:r>
              <a:rPr lang="en-AU" sz="2900" b="1" dirty="0">
                <a:solidFill>
                  <a:srgbClr val="C00000"/>
                </a:solidFill>
                <a:latin typeface="+mj-lt"/>
              </a:rPr>
              <a:t>Part </a:t>
            </a:r>
            <a:r>
              <a:rPr lang="en-AU" sz="2900" b="1" dirty="0" smtClean="0">
                <a:solidFill>
                  <a:srgbClr val="C00000"/>
                </a:solidFill>
                <a:latin typeface="+mj-lt"/>
              </a:rPr>
              <a:t>6:</a:t>
            </a:r>
            <a:r>
              <a:rPr lang="en-AU" sz="2900" b="1" dirty="0">
                <a:solidFill>
                  <a:srgbClr val="C00000"/>
                </a:solidFill>
                <a:latin typeface="+mj-lt"/>
              </a:rPr>
              <a:t> </a:t>
            </a:r>
            <a:r>
              <a:rPr lang="en-AU" sz="2900" b="1" dirty="0" smtClean="0">
                <a:solidFill>
                  <a:srgbClr val="0070C0"/>
                </a:solidFill>
                <a:latin typeface="+mj-lt"/>
              </a:rPr>
              <a:t>Evaluation</a:t>
            </a:r>
            <a:endParaRPr lang="en-AU" sz="2900" b="1" dirty="0">
              <a:solidFill>
                <a:srgbClr val="0070C0"/>
              </a:solidFill>
              <a:latin typeface="+mj-lt"/>
            </a:endParaRPr>
          </a:p>
        </p:txBody>
      </p:sp>
      <p:sp>
        <p:nvSpPr>
          <p:cNvPr id="9" name="Content Placeholder 2"/>
          <p:cNvSpPr txBox="1">
            <a:spLocks/>
          </p:cNvSpPr>
          <p:nvPr/>
        </p:nvSpPr>
        <p:spPr>
          <a:xfrm>
            <a:off x="827584" y="1330980"/>
            <a:ext cx="6912768" cy="1065480"/>
          </a:xfrm>
          <a:prstGeom prst="rect">
            <a:avLst/>
          </a:prstGeom>
        </p:spPr>
        <p:txBody>
          <a:bodyPr/>
          <a:lstStyle>
            <a:lvl1pPr marL="18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54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72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90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2400" dirty="0"/>
              <a:t>Please take a few minutes to complete the evaluation</a:t>
            </a:r>
            <a:r>
              <a:rPr lang="en-AU" sz="2400" dirty="0" smtClean="0"/>
              <a:t>:</a:t>
            </a:r>
            <a:endParaRPr lang="en-AU" sz="1100" dirty="0"/>
          </a:p>
          <a:p>
            <a:pPr marL="0" indent="0">
              <a:buNone/>
            </a:pPr>
            <a:r>
              <a:rPr lang="en-AU" dirty="0">
                <a:solidFill>
                  <a:srgbClr val="CB05BD"/>
                </a:solidFill>
                <a:hlinkClick r:id="rId3"/>
              </a:rPr>
              <a:t>https://www.surveymonkey.com/r/PD3evaluation</a:t>
            </a:r>
            <a:endParaRPr lang="en-AU" dirty="0">
              <a:solidFill>
                <a:srgbClr val="CB05BD"/>
              </a:solidFill>
            </a:endParaRPr>
          </a:p>
          <a:p>
            <a:pPr marL="0" indent="0">
              <a:buNone/>
            </a:pPr>
            <a:r>
              <a:rPr lang="en-AU" dirty="0"/>
              <a:t> </a:t>
            </a:r>
          </a:p>
          <a:p>
            <a:endParaRPr lang="en-AU"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6260" b="5714"/>
          <a:stretch/>
        </p:blipFill>
        <p:spPr>
          <a:xfrm>
            <a:off x="3145581" y="2427734"/>
            <a:ext cx="2362523" cy="2376264"/>
          </a:xfrm>
          <a:prstGeom prst="rect">
            <a:avLst/>
          </a:prstGeom>
        </p:spPr>
      </p:pic>
      <p:sp>
        <p:nvSpPr>
          <p:cNvPr id="2" name="Slide Number Placeholder 1"/>
          <p:cNvSpPr>
            <a:spLocks noGrp="1"/>
          </p:cNvSpPr>
          <p:nvPr>
            <p:ph type="sldNum" sz="quarter" idx="12"/>
          </p:nvPr>
        </p:nvSpPr>
        <p:spPr/>
        <p:txBody>
          <a:bodyPr/>
          <a:lstStyle/>
          <a:p>
            <a:fld id="{7E76BABB-CAE5-453E-983A-D1F1F5FF9F5E}" type="slidenum">
              <a:rPr lang="en-AU" smtClean="0"/>
              <a:t>37</a:t>
            </a:fld>
            <a:endParaRPr lang="en-AU"/>
          </a:p>
        </p:txBody>
      </p:sp>
    </p:spTree>
    <p:extLst>
      <p:ext uri="{BB962C8B-B14F-4D97-AF65-F5344CB8AC3E}">
        <p14:creationId xmlns:p14="http://schemas.microsoft.com/office/powerpoint/2010/main" val="3765387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15566"/>
            <a:ext cx="7920000" cy="1080120"/>
          </a:xfrm>
        </p:spPr>
        <p:txBody>
          <a:bodyPr>
            <a:normAutofit/>
          </a:bodyPr>
          <a:lstStyle/>
          <a:p>
            <a:r>
              <a:rPr lang="en-AU" sz="2900" dirty="0" smtClean="0">
                <a:solidFill>
                  <a:schemeClr val="accent1"/>
                </a:solidFill>
              </a:rPr>
              <a:t>Strategy 1:</a:t>
            </a:r>
            <a:r>
              <a:rPr lang="en-AU" sz="2900" b="0" dirty="0">
                <a:solidFill>
                  <a:schemeClr val="accent1"/>
                </a:solidFill>
              </a:rPr>
              <a:t> </a:t>
            </a:r>
            <a:r>
              <a:rPr lang="en-AU" sz="2900" b="0" dirty="0" smtClean="0">
                <a:solidFill>
                  <a:schemeClr val="accent1"/>
                </a:solidFill>
              </a:rPr>
              <a:t>Providing experiences that give </a:t>
            </a:r>
            <a:r>
              <a:rPr lang="en-AU" sz="2900" b="0" dirty="0">
                <a:solidFill>
                  <a:schemeClr val="accent1"/>
                </a:solidFill>
              </a:rPr>
              <a:t>all students </a:t>
            </a:r>
            <a:r>
              <a:rPr lang="en-AU" sz="2900" b="0" dirty="0" smtClean="0">
                <a:solidFill>
                  <a:schemeClr val="accent1"/>
                </a:solidFill>
              </a:rPr>
              <a:t>access </a:t>
            </a:r>
            <a:r>
              <a:rPr lang="en-AU" sz="2900" b="0" dirty="0">
                <a:solidFill>
                  <a:schemeClr val="accent1"/>
                </a:solidFill>
              </a:rPr>
              <a:t>to the subsequent tasks</a:t>
            </a:r>
          </a:p>
        </p:txBody>
      </p:sp>
      <p:sp>
        <p:nvSpPr>
          <p:cNvPr id="3" name="Content Placeholder 2"/>
          <p:cNvSpPr>
            <a:spLocks noGrp="1"/>
          </p:cNvSpPr>
          <p:nvPr>
            <p:ph idx="1"/>
          </p:nvPr>
        </p:nvSpPr>
        <p:spPr>
          <a:xfrm>
            <a:off x="1331200" y="2211710"/>
            <a:ext cx="6336704" cy="1236431"/>
          </a:xfrm>
        </p:spPr>
        <p:txBody>
          <a:bodyPr>
            <a:normAutofit/>
          </a:bodyPr>
          <a:lstStyle/>
          <a:p>
            <a:pPr marL="0" indent="0">
              <a:buNone/>
            </a:pPr>
            <a:r>
              <a:rPr lang="en-AU" sz="2400" dirty="0"/>
              <a:t>How does this “experience” increase the chances of </a:t>
            </a:r>
            <a:r>
              <a:rPr lang="en-AU" sz="2400" b="1" dirty="0"/>
              <a:t>all</a:t>
            </a:r>
            <a:r>
              <a:rPr lang="en-AU" sz="2400" dirty="0"/>
              <a:t> students engaging with the subsequent task?</a:t>
            </a:r>
          </a:p>
        </p:txBody>
      </p:sp>
      <p:sp>
        <p:nvSpPr>
          <p:cNvPr id="4" name="Slide Number Placeholder 3"/>
          <p:cNvSpPr>
            <a:spLocks noGrp="1"/>
          </p:cNvSpPr>
          <p:nvPr>
            <p:ph type="sldNum" sz="quarter" idx="12"/>
          </p:nvPr>
        </p:nvSpPr>
        <p:spPr/>
        <p:txBody>
          <a:bodyPr/>
          <a:lstStyle/>
          <a:p>
            <a:fld id="{D1BBEFB1-45C7-4049-B073-B343CB1F5C4A}" type="slidenum">
              <a:rPr lang="en-AU" smtClean="0"/>
              <a:t>38</a:t>
            </a:fld>
            <a:endParaRPr lang="en-AU" dirty="0"/>
          </a:p>
        </p:txBody>
      </p:sp>
    </p:spTree>
    <p:extLst>
      <p:ext uri="{BB962C8B-B14F-4D97-AF65-F5344CB8AC3E}">
        <p14:creationId xmlns:p14="http://schemas.microsoft.com/office/powerpoint/2010/main" val="1141092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63197" y="771550"/>
            <a:ext cx="7920000" cy="522226"/>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r>
              <a:rPr lang="en-AU" sz="2900" b="0" dirty="0">
                <a:solidFill>
                  <a:srgbClr val="4F81BD"/>
                </a:solidFill>
              </a:rPr>
              <a:t>The </a:t>
            </a:r>
            <a:r>
              <a:rPr lang="en-AU" sz="2900" b="0" i="1" dirty="0" smtClean="0">
                <a:solidFill>
                  <a:srgbClr val="4F81BD"/>
                </a:solidFill>
              </a:rPr>
              <a:t>experience</a:t>
            </a:r>
            <a:r>
              <a:rPr lang="en-AU" sz="2900" b="0" dirty="0" smtClean="0">
                <a:solidFill>
                  <a:srgbClr val="4F81BD"/>
                </a:solidFill>
              </a:rPr>
              <a:t> of Handfuls </a:t>
            </a:r>
            <a:r>
              <a:rPr lang="en-AU" sz="2900" b="0" dirty="0">
                <a:solidFill>
                  <a:srgbClr val="4F81BD"/>
                </a:solidFill>
              </a:rPr>
              <a:t>…</a:t>
            </a:r>
            <a:endParaRPr lang="en-AU" sz="2900" b="0" dirty="0">
              <a:solidFill>
                <a:prstClr val="black">
                  <a:lumMod val="75000"/>
                  <a:lumOff val="25000"/>
                </a:prstClr>
              </a:solidFill>
            </a:endParaRPr>
          </a:p>
        </p:txBody>
      </p:sp>
      <p:sp>
        <p:nvSpPr>
          <p:cNvPr id="7" name="TextBox 6"/>
          <p:cNvSpPr txBox="1"/>
          <p:nvPr/>
        </p:nvSpPr>
        <p:spPr>
          <a:xfrm>
            <a:off x="634765" y="1635647"/>
            <a:ext cx="3888432" cy="3046988"/>
          </a:xfrm>
          <a:prstGeom prst="rect">
            <a:avLst/>
          </a:prstGeom>
          <a:noFill/>
        </p:spPr>
        <p:txBody>
          <a:bodyPr wrap="square" rtlCol="0">
            <a:spAutoFit/>
          </a:bodyPr>
          <a:lstStyle/>
          <a:p>
            <a:r>
              <a:rPr lang="en-AU" sz="2400" dirty="0">
                <a:solidFill>
                  <a:prstClr val="black"/>
                </a:solidFill>
              </a:rPr>
              <a:t>Present students </a:t>
            </a:r>
            <a:r>
              <a:rPr lang="en-AU" sz="2400" dirty="0" smtClean="0">
                <a:solidFill>
                  <a:prstClr val="black"/>
                </a:solidFill>
              </a:rPr>
              <a:t>with materials </a:t>
            </a:r>
            <a:r>
              <a:rPr lang="en-AU" sz="2400" dirty="0">
                <a:solidFill>
                  <a:prstClr val="black"/>
                </a:solidFill>
              </a:rPr>
              <a:t>and have them take a handful. </a:t>
            </a:r>
            <a:endParaRPr lang="en-AU" sz="2400" dirty="0" smtClean="0">
              <a:solidFill>
                <a:prstClr val="black"/>
              </a:solidFill>
            </a:endParaRPr>
          </a:p>
          <a:p>
            <a:endParaRPr lang="en-AU" sz="2400" dirty="0">
              <a:solidFill>
                <a:prstClr val="black"/>
              </a:solidFill>
            </a:endParaRPr>
          </a:p>
          <a:p>
            <a:r>
              <a:rPr lang="en-AU" sz="2400" dirty="0" smtClean="0">
                <a:solidFill>
                  <a:prstClr val="black"/>
                </a:solidFill>
              </a:rPr>
              <a:t>Ask </a:t>
            </a:r>
            <a:r>
              <a:rPr lang="en-AU" sz="2400" dirty="0">
                <a:solidFill>
                  <a:prstClr val="black"/>
                </a:solidFill>
              </a:rPr>
              <a:t>students to estimate how many items they have in their handful. </a:t>
            </a:r>
          </a:p>
          <a:p>
            <a:endParaRPr lang="en-AU" sz="2400" dirty="0">
              <a:solidFill>
                <a:prstClr val="black"/>
              </a:solidFill>
            </a:endParaRPr>
          </a:p>
        </p:txBody>
      </p:sp>
      <p:pic>
        <p:nvPicPr>
          <p:cNvPr id="6" name="Picture 5">
            <a:hlinkClick r:id="rId3" action="ppaction://hlinksldjump"/>
          </p:cNvPr>
          <p:cNvPicPr>
            <a:picLocks noChangeAspect="1"/>
          </p:cNvPicPr>
          <p:nvPr/>
        </p:nvPicPr>
        <p:blipFill>
          <a:blip r:embed="rId4"/>
          <a:stretch>
            <a:fillRect/>
          </a:stretch>
        </p:blipFill>
        <p:spPr>
          <a:xfrm>
            <a:off x="4904018" y="1609550"/>
            <a:ext cx="2908343" cy="2352807"/>
          </a:xfrm>
          <a:prstGeom prst="rect">
            <a:avLst/>
          </a:prstGeom>
          <a:ln>
            <a:solidFill>
              <a:schemeClr val="tx1"/>
            </a:solidFill>
          </a:ln>
        </p:spPr>
      </p:pic>
      <p:sp>
        <p:nvSpPr>
          <p:cNvPr id="2" name="Slide Number Placeholder 1"/>
          <p:cNvSpPr>
            <a:spLocks noGrp="1"/>
          </p:cNvSpPr>
          <p:nvPr>
            <p:ph type="sldNum" sz="quarter" idx="12"/>
          </p:nvPr>
        </p:nvSpPr>
        <p:spPr/>
        <p:txBody>
          <a:bodyPr/>
          <a:lstStyle/>
          <a:p>
            <a:fld id="{D1BBEFB1-45C7-4049-B073-B343CB1F5C4A}" type="slidenum">
              <a:rPr lang="en-AU" smtClean="0"/>
              <a:t>39</a:t>
            </a:fld>
            <a:endParaRPr lang="en-AU" dirty="0"/>
          </a:p>
        </p:txBody>
      </p:sp>
    </p:spTree>
    <p:extLst>
      <p:ext uri="{BB962C8B-B14F-4D97-AF65-F5344CB8AC3E}">
        <p14:creationId xmlns:p14="http://schemas.microsoft.com/office/powerpoint/2010/main" val="4046292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200" y="907182"/>
            <a:ext cx="5904656" cy="1080120"/>
          </a:xfrm>
        </p:spPr>
        <p:txBody>
          <a:bodyPr>
            <a:normAutofit/>
          </a:bodyPr>
          <a:lstStyle/>
          <a:p>
            <a:r>
              <a:rPr lang="en-AU" sz="2900" dirty="0">
                <a:solidFill>
                  <a:srgbClr val="C00000"/>
                </a:solidFill>
              </a:rPr>
              <a:t>Part 1: </a:t>
            </a:r>
            <a:r>
              <a:rPr lang="en-AU" sz="2900" dirty="0" smtClean="0">
                <a:solidFill>
                  <a:schemeClr val="accent1"/>
                </a:solidFill>
              </a:rPr>
              <a:t>The </a:t>
            </a:r>
            <a:r>
              <a:rPr lang="en-AU" sz="2900" dirty="0" err="1" smtClean="0">
                <a:solidFill>
                  <a:schemeClr val="accent1"/>
                </a:solidFill>
              </a:rPr>
              <a:t>reSolve</a:t>
            </a:r>
            <a:r>
              <a:rPr lang="en-AU" sz="2900" dirty="0" smtClean="0">
                <a:solidFill>
                  <a:schemeClr val="accent1"/>
                </a:solidFill>
              </a:rPr>
              <a:t> Project</a:t>
            </a:r>
            <a:endParaRPr lang="en-AU" sz="2900" dirty="0">
              <a:solidFill>
                <a:schemeClr val="accent1"/>
              </a:solidFill>
            </a:endParaRPr>
          </a:p>
        </p:txBody>
      </p:sp>
      <p:sp>
        <p:nvSpPr>
          <p:cNvPr id="4" name="Slide Number Placeholder 3"/>
          <p:cNvSpPr>
            <a:spLocks noGrp="1"/>
          </p:cNvSpPr>
          <p:nvPr>
            <p:ph type="sldNum" sz="quarter" idx="12"/>
          </p:nvPr>
        </p:nvSpPr>
        <p:spPr/>
        <p:txBody>
          <a:bodyPr/>
          <a:lstStyle/>
          <a:p>
            <a:fld id="{D1BBEFB1-45C7-4049-B073-B343CB1F5C4A}" type="slidenum">
              <a:rPr lang="en-AU" smtClean="0"/>
              <a:t>4</a:t>
            </a:fld>
            <a:endParaRPr lang="en-AU" dirty="0"/>
          </a:p>
        </p:txBody>
      </p:sp>
      <p:sp>
        <p:nvSpPr>
          <p:cNvPr id="5" name="Rectangle 4">
            <a:hlinkClick r:id="rId3" action="ppaction://hlinksldjump"/>
          </p:cNvPr>
          <p:cNvSpPr/>
          <p:nvPr/>
        </p:nvSpPr>
        <p:spPr>
          <a:xfrm>
            <a:off x="3203848" y="3003798"/>
            <a:ext cx="2448272"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Click here if you have already done a PD Module</a:t>
            </a:r>
            <a:endParaRPr lang="en-AU" dirty="0"/>
          </a:p>
        </p:txBody>
      </p:sp>
    </p:spTree>
    <p:extLst>
      <p:ext uri="{BB962C8B-B14F-4D97-AF65-F5344CB8AC3E}">
        <p14:creationId xmlns:p14="http://schemas.microsoft.com/office/powerpoint/2010/main" val="1337158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900" b="0" dirty="0" smtClean="0">
                <a:solidFill>
                  <a:schemeClr val="accent1"/>
                </a:solidFill>
              </a:rPr>
              <a:t>… and </a:t>
            </a:r>
            <a:r>
              <a:rPr lang="en-AU" sz="2900" b="0" dirty="0">
                <a:solidFill>
                  <a:schemeClr val="accent1"/>
                </a:solidFill>
              </a:rPr>
              <a:t>the subsequent </a:t>
            </a:r>
            <a:r>
              <a:rPr lang="en-AU" sz="2900" b="0" dirty="0" smtClean="0">
                <a:solidFill>
                  <a:schemeClr val="accent1"/>
                </a:solidFill>
              </a:rPr>
              <a:t>Handfuls </a:t>
            </a:r>
            <a:r>
              <a:rPr lang="en-AU" sz="2900" b="0" i="1" dirty="0" smtClean="0">
                <a:solidFill>
                  <a:schemeClr val="accent1"/>
                </a:solidFill>
              </a:rPr>
              <a:t>task</a:t>
            </a:r>
            <a:r>
              <a:rPr lang="en-AU" sz="2900" b="0" dirty="0" smtClean="0">
                <a:solidFill>
                  <a:schemeClr val="accent1"/>
                </a:solidFill>
              </a:rPr>
              <a:t> …</a:t>
            </a:r>
            <a:endParaRPr lang="en-AU" sz="2900" b="0" dirty="0"/>
          </a:p>
        </p:txBody>
      </p:sp>
      <p:sp>
        <p:nvSpPr>
          <p:cNvPr id="3" name="Content Placeholder 2"/>
          <p:cNvSpPr>
            <a:spLocks noGrp="1"/>
          </p:cNvSpPr>
          <p:nvPr>
            <p:ph idx="1"/>
          </p:nvPr>
        </p:nvSpPr>
        <p:spPr>
          <a:xfrm>
            <a:off x="720000" y="1958922"/>
            <a:ext cx="7920000" cy="2520000"/>
          </a:xfrm>
        </p:spPr>
        <p:txBody>
          <a:bodyPr/>
          <a:lstStyle/>
          <a:p>
            <a:pPr marL="0" indent="0">
              <a:buNone/>
            </a:pPr>
            <a:r>
              <a:rPr lang="en-AU" sz="2400" dirty="0"/>
              <a:t>Carefully count your collection.</a:t>
            </a:r>
          </a:p>
          <a:p>
            <a:pPr marL="0" indent="0">
              <a:buNone/>
            </a:pPr>
            <a:r>
              <a:rPr lang="en-AU" sz="2400" dirty="0"/>
              <a:t>Organise your collection in a way that </a:t>
            </a:r>
            <a:r>
              <a:rPr lang="en-AU" sz="2400" dirty="0" smtClean="0"/>
              <a:t>someone else could quickly see how many items </a:t>
            </a:r>
            <a:r>
              <a:rPr lang="en-AU" sz="2400" dirty="0"/>
              <a:t>there are in </a:t>
            </a:r>
            <a:r>
              <a:rPr lang="en-AU" sz="2400" dirty="0" smtClean="0"/>
              <a:t>your collection.</a:t>
            </a:r>
            <a:endParaRPr lang="en-AU" sz="2400" dirty="0"/>
          </a:p>
          <a:p>
            <a:pPr marL="0" indent="0">
              <a:buNone/>
            </a:pPr>
            <a:r>
              <a:rPr lang="en-AU" sz="2400" dirty="0" smtClean="0"/>
              <a:t>Explain why your collection might be easy to count.</a:t>
            </a:r>
            <a:endParaRPr lang="en-AU" sz="2400" dirty="0"/>
          </a:p>
        </p:txBody>
      </p:sp>
      <p:sp>
        <p:nvSpPr>
          <p:cNvPr id="4" name="Slide Number Placeholder 3"/>
          <p:cNvSpPr>
            <a:spLocks noGrp="1"/>
          </p:cNvSpPr>
          <p:nvPr>
            <p:ph type="sldNum" sz="quarter" idx="12"/>
          </p:nvPr>
        </p:nvSpPr>
        <p:spPr/>
        <p:txBody>
          <a:bodyPr/>
          <a:lstStyle/>
          <a:p>
            <a:fld id="{D1BBEFB1-45C7-4049-B073-B343CB1F5C4A}" type="slidenum">
              <a:rPr lang="en-AU" smtClean="0"/>
              <a:t>40</a:t>
            </a:fld>
            <a:endParaRPr lang="en-AU" dirty="0"/>
          </a:p>
        </p:txBody>
      </p:sp>
    </p:spTree>
    <p:extLst>
      <p:ext uri="{BB962C8B-B14F-4D97-AF65-F5344CB8AC3E}">
        <p14:creationId xmlns:p14="http://schemas.microsoft.com/office/powerpoint/2010/main" val="24177814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15566"/>
            <a:ext cx="7632848" cy="1800200"/>
          </a:xfrm>
        </p:spPr>
        <p:txBody>
          <a:bodyPr>
            <a:normAutofit/>
          </a:bodyPr>
          <a:lstStyle/>
          <a:p>
            <a:r>
              <a:rPr lang="en-AU" sz="2900" dirty="0" smtClean="0">
                <a:solidFill>
                  <a:schemeClr val="accent1"/>
                </a:solidFill>
              </a:rPr>
              <a:t>Strategy 2:</a:t>
            </a:r>
            <a:r>
              <a:rPr lang="en-AU" sz="2900" b="0" dirty="0">
                <a:solidFill>
                  <a:schemeClr val="accent1"/>
                </a:solidFill>
              </a:rPr>
              <a:t> </a:t>
            </a:r>
            <a:r>
              <a:rPr lang="en-AU" sz="2900" b="0" dirty="0" smtClean="0">
                <a:solidFill>
                  <a:schemeClr val="accent1"/>
                </a:solidFill>
              </a:rPr>
              <a:t>Posing </a:t>
            </a:r>
            <a:r>
              <a:rPr lang="en-AU" sz="2900" b="0" dirty="0">
                <a:solidFill>
                  <a:schemeClr val="accent1"/>
                </a:solidFill>
              </a:rPr>
              <a:t>tasks with “low floors” and “high </a:t>
            </a:r>
            <a:r>
              <a:rPr lang="en-AU" sz="2900" b="0" dirty="0" smtClean="0">
                <a:solidFill>
                  <a:schemeClr val="accent1"/>
                </a:solidFill>
              </a:rPr>
              <a:t>ceilings” so </a:t>
            </a:r>
            <a:r>
              <a:rPr lang="en-AU" sz="2900" b="0" dirty="0">
                <a:solidFill>
                  <a:schemeClr val="accent1"/>
                </a:solidFill>
              </a:rPr>
              <a:t>that all students are working on the same task </a:t>
            </a:r>
            <a:r>
              <a:rPr lang="en-AU" sz="2900" b="0" dirty="0" smtClean="0">
                <a:solidFill>
                  <a:schemeClr val="accent1"/>
                </a:solidFill>
              </a:rPr>
              <a:t>even if </a:t>
            </a:r>
            <a:r>
              <a:rPr lang="en-AU" sz="2900" b="0" dirty="0">
                <a:solidFill>
                  <a:schemeClr val="accent1"/>
                </a:solidFill>
              </a:rPr>
              <a:t>in different </a:t>
            </a:r>
            <a:r>
              <a:rPr lang="en-AU" sz="2900" b="0" dirty="0" smtClean="0">
                <a:solidFill>
                  <a:schemeClr val="accent1"/>
                </a:solidFill>
              </a:rPr>
              <a:t>ways.</a:t>
            </a:r>
            <a:endParaRPr lang="en-AU" sz="2900" b="0" dirty="0">
              <a:solidFill>
                <a:schemeClr val="accent1"/>
              </a:solidFill>
            </a:endParaRPr>
          </a:p>
        </p:txBody>
      </p:sp>
      <p:sp>
        <p:nvSpPr>
          <p:cNvPr id="3" name="Slide Number Placeholder 2"/>
          <p:cNvSpPr>
            <a:spLocks noGrp="1"/>
          </p:cNvSpPr>
          <p:nvPr>
            <p:ph type="sldNum" sz="quarter" idx="12"/>
          </p:nvPr>
        </p:nvSpPr>
        <p:spPr/>
        <p:txBody>
          <a:bodyPr/>
          <a:lstStyle/>
          <a:p>
            <a:fld id="{D1BBEFB1-45C7-4049-B073-B343CB1F5C4A}" type="slidenum">
              <a:rPr lang="en-AU" smtClean="0"/>
              <a:t>41</a:t>
            </a:fld>
            <a:endParaRPr lang="en-AU" dirty="0"/>
          </a:p>
        </p:txBody>
      </p:sp>
    </p:spTree>
    <p:extLst>
      <p:ext uri="{BB962C8B-B14F-4D97-AF65-F5344CB8AC3E}">
        <p14:creationId xmlns:p14="http://schemas.microsoft.com/office/powerpoint/2010/main" val="3926706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627534"/>
            <a:ext cx="3182538" cy="538609"/>
          </a:xfrm>
          <a:prstGeom prst="rect">
            <a:avLst/>
          </a:prstGeom>
        </p:spPr>
        <p:txBody>
          <a:bodyPr wrap="none">
            <a:spAutoFit/>
          </a:bodyPr>
          <a:lstStyle/>
          <a:p>
            <a:r>
              <a:rPr lang="en-AU" sz="2900" dirty="0" smtClean="0">
                <a:solidFill>
                  <a:schemeClr val="accent1"/>
                </a:solidFill>
              </a:rPr>
              <a:t>In the Handfuls task</a:t>
            </a:r>
            <a:endParaRPr lang="en-AU" sz="2900" dirty="0">
              <a:solidFill>
                <a:schemeClr val="accent1"/>
              </a:solidFill>
            </a:endParaRPr>
          </a:p>
        </p:txBody>
      </p:sp>
      <p:sp>
        <p:nvSpPr>
          <p:cNvPr id="7" name="TextBox 6"/>
          <p:cNvSpPr txBox="1"/>
          <p:nvPr/>
        </p:nvSpPr>
        <p:spPr>
          <a:xfrm>
            <a:off x="467544" y="1419622"/>
            <a:ext cx="7376509" cy="4524315"/>
          </a:xfrm>
          <a:prstGeom prst="rect">
            <a:avLst/>
          </a:prstGeom>
          <a:noFill/>
        </p:spPr>
        <p:txBody>
          <a:bodyPr wrap="square" numCol="2" spcCol="540000" rtlCol="0">
            <a:spAutoFit/>
          </a:bodyPr>
          <a:lstStyle/>
          <a:p>
            <a:r>
              <a:rPr lang="en-AU" sz="2400" dirty="0" smtClean="0"/>
              <a:t>A </a:t>
            </a:r>
            <a:r>
              <a:rPr lang="en-AU" sz="2400" b="1" dirty="0" smtClean="0"/>
              <a:t>low floor </a:t>
            </a:r>
            <a:r>
              <a:rPr lang="en-AU" sz="2400" dirty="0" smtClean="0"/>
              <a:t>response</a:t>
            </a:r>
            <a:r>
              <a:rPr lang="en-AU" sz="2400" b="1" dirty="0" smtClean="0"/>
              <a:t> </a:t>
            </a:r>
            <a:r>
              <a:rPr lang="en-AU" sz="2400" dirty="0" smtClean="0"/>
              <a:t>might be when students …</a:t>
            </a:r>
            <a:endParaRPr lang="en-AU" sz="2400" dirty="0"/>
          </a:p>
          <a:p>
            <a:pPr marL="285743" indent="-285743">
              <a:buFont typeface="Arial" panose="020B0604020202020204" pitchFamily="34" charset="0"/>
              <a:buChar char="•"/>
            </a:pPr>
            <a:r>
              <a:rPr lang="en-AU" sz="2400" dirty="0" smtClean="0"/>
              <a:t>Count their collection correctly even if not arranged in an organised way</a:t>
            </a:r>
            <a:endParaRPr lang="en-AU" sz="2400" dirty="0"/>
          </a:p>
          <a:p>
            <a:endParaRPr lang="en-AU" sz="2400" dirty="0" smtClean="0"/>
          </a:p>
          <a:p>
            <a:endParaRPr lang="en-AU" sz="2400" dirty="0" smtClean="0"/>
          </a:p>
          <a:p>
            <a:endParaRPr lang="en-AU" sz="2400" dirty="0" smtClean="0"/>
          </a:p>
          <a:p>
            <a:endParaRPr lang="en-AU" sz="2400" dirty="0" smtClean="0"/>
          </a:p>
          <a:p>
            <a:endParaRPr lang="en-AU" sz="2400" dirty="0" smtClean="0"/>
          </a:p>
          <a:p>
            <a:endParaRPr lang="en-AU" sz="2400" dirty="0"/>
          </a:p>
          <a:p>
            <a:r>
              <a:rPr lang="en-AU" sz="2400" dirty="0" smtClean="0"/>
              <a:t>A </a:t>
            </a:r>
            <a:r>
              <a:rPr lang="en-AU" sz="2400" b="1" dirty="0" smtClean="0"/>
              <a:t>high </a:t>
            </a:r>
            <a:r>
              <a:rPr lang="en-AU" sz="2400" b="1" dirty="0"/>
              <a:t>ceiling </a:t>
            </a:r>
            <a:r>
              <a:rPr lang="en-AU" sz="2400" dirty="0" smtClean="0"/>
              <a:t>response</a:t>
            </a:r>
            <a:r>
              <a:rPr lang="en-AU" sz="2400" b="1" dirty="0" smtClean="0"/>
              <a:t> </a:t>
            </a:r>
            <a:r>
              <a:rPr lang="en-AU" sz="2400" dirty="0" smtClean="0"/>
              <a:t>might </a:t>
            </a:r>
            <a:r>
              <a:rPr lang="en-AU" sz="2400" dirty="0"/>
              <a:t>be when students …</a:t>
            </a:r>
          </a:p>
          <a:p>
            <a:pPr marL="285743" indent="-285743">
              <a:buFont typeface="Arial" panose="020B0604020202020204" pitchFamily="34" charset="0"/>
              <a:buChar char="•"/>
            </a:pPr>
            <a:r>
              <a:rPr lang="en-AU" sz="2400" dirty="0" smtClean="0"/>
              <a:t>Arrange their counters </a:t>
            </a:r>
            <a:r>
              <a:rPr lang="en-AU" sz="2400" dirty="0"/>
              <a:t>in groups </a:t>
            </a:r>
            <a:r>
              <a:rPr lang="en-AU" sz="2400" dirty="0" smtClean="0"/>
              <a:t>such as 5s</a:t>
            </a:r>
            <a:r>
              <a:rPr lang="en-AU" sz="2400" dirty="0"/>
              <a:t> </a:t>
            </a:r>
            <a:r>
              <a:rPr lang="en-AU" sz="2400" dirty="0" smtClean="0"/>
              <a:t>or 10s</a:t>
            </a:r>
            <a:endParaRPr lang="en-AU" sz="2400" dirty="0"/>
          </a:p>
        </p:txBody>
      </p:sp>
      <p:sp>
        <p:nvSpPr>
          <p:cNvPr id="2" name="Slide Number Placeholder 1"/>
          <p:cNvSpPr>
            <a:spLocks noGrp="1"/>
          </p:cNvSpPr>
          <p:nvPr>
            <p:ph type="sldNum" sz="quarter" idx="12"/>
          </p:nvPr>
        </p:nvSpPr>
        <p:spPr/>
        <p:txBody>
          <a:bodyPr/>
          <a:lstStyle/>
          <a:p>
            <a:fld id="{D1BBEFB1-45C7-4049-B073-B343CB1F5C4A}" type="slidenum">
              <a:rPr lang="en-AU" smtClean="0"/>
              <a:t>42</a:t>
            </a:fld>
            <a:endParaRPr lang="en-AU" dirty="0"/>
          </a:p>
        </p:txBody>
      </p:sp>
    </p:spTree>
    <p:extLst>
      <p:ext uri="{BB962C8B-B14F-4D97-AF65-F5344CB8AC3E}">
        <p14:creationId xmlns:p14="http://schemas.microsoft.com/office/powerpoint/2010/main" val="37939183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843558"/>
            <a:ext cx="7776864" cy="1431161"/>
          </a:xfrm>
          <a:prstGeom prst="rect">
            <a:avLst/>
          </a:prstGeom>
          <a:noFill/>
        </p:spPr>
        <p:txBody>
          <a:bodyPr wrap="square" rtlCol="0">
            <a:spAutoFit/>
          </a:bodyPr>
          <a:lstStyle/>
          <a:p>
            <a:r>
              <a:rPr lang="en-AU" sz="2900" b="1" dirty="0">
                <a:solidFill>
                  <a:schemeClr val="accent1"/>
                </a:solidFill>
              </a:rPr>
              <a:t>Strategy </a:t>
            </a:r>
            <a:r>
              <a:rPr lang="en-AU" sz="2900" b="1" dirty="0" smtClean="0">
                <a:solidFill>
                  <a:schemeClr val="accent1"/>
                </a:solidFill>
              </a:rPr>
              <a:t>3:</a:t>
            </a:r>
            <a:r>
              <a:rPr lang="en-AU" sz="2900" dirty="0">
                <a:solidFill>
                  <a:schemeClr val="accent1"/>
                </a:solidFill>
              </a:rPr>
              <a:t> </a:t>
            </a:r>
            <a:r>
              <a:rPr lang="en-AU" sz="2900" dirty="0" smtClean="0">
                <a:solidFill>
                  <a:schemeClr val="accent1"/>
                </a:solidFill>
              </a:rPr>
              <a:t>Preparing </a:t>
            </a:r>
            <a:r>
              <a:rPr lang="en-AU" sz="2900" dirty="0">
                <a:solidFill>
                  <a:schemeClr val="accent1"/>
                </a:solidFill>
              </a:rPr>
              <a:t>additional prompts that can</a:t>
            </a:r>
            <a:br>
              <a:rPr lang="en-AU" sz="2900" dirty="0">
                <a:solidFill>
                  <a:schemeClr val="accent1"/>
                </a:solidFill>
              </a:rPr>
            </a:br>
            <a:r>
              <a:rPr lang="en-AU" sz="2900" dirty="0">
                <a:solidFill>
                  <a:schemeClr val="accent1"/>
                </a:solidFill>
              </a:rPr>
              <a:t>a. support students experiencing </a:t>
            </a:r>
            <a:r>
              <a:rPr lang="en-AU" sz="2900" dirty="0" smtClean="0">
                <a:solidFill>
                  <a:schemeClr val="accent1"/>
                </a:solidFill>
              </a:rPr>
              <a:t>difficulty </a:t>
            </a:r>
            <a:r>
              <a:rPr lang="en-AU" sz="2900" dirty="0">
                <a:solidFill>
                  <a:schemeClr val="accent1"/>
                </a:solidFill>
              </a:rPr>
              <a:t/>
            </a:r>
            <a:br>
              <a:rPr lang="en-AU" sz="2900" dirty="0">
                <a:solidFill>
                  <a:schemeClr val="accent1"/>
                </a:solidFill>
              </a:rPr>
            </a:br>
            <a:r>
              <a:rPr lang="en-AU" sz="2900" dirty="0">
                <a:solidFill>
                  <a:schemeClr val="accent1"/>
                </a:solidFill>
              </a:rPr>
              <a:t>b. extend those who are </a:t>
            </a:r>
            <a:r>
              <a:rPr lang="en-AU" sz="2900" dirty="0" smtClean="0">
                <a:solidFill>
                  <a:schemeClr val="accent1"/>
                </a:solidFill>
              </a:rPr>
              <a:t>ready</a:t>
            </a:r>
            <a:endParaRPr lang="en-AU" sz="2900" dirty="0">
              <a:solidFill>
                <a:srgbClr val="0070C0"/>
              </a:solidFill>
            </a:endParaRPr>
          </a:p>
        </p:txBody>
      </p:sp>
      <p:sp>
        <p:nvSpPr>
          <p:cNvPr id="2" name="Slide Number Placeholder 1"/>
          <p:cNvSpPr>
            <a:spLocks noGrp="1"/>
          </p:cNvSpPr>
          <p:nvPr>
            <p:ph type="sldNum" sz="quarter" idx="12"/>
          </p:nvPr>
        </p:nvSpPr>
        <p:spPr/>
        <p:txBody>
          <a:bodyPr/>
          <a:lstStyle/>
          <a:p>
            <a:fld id="{7E76BABB-CAE5-453E-983A-D1F1F5FF9F5E}" type="slidenum">
              <a:rPr lang="en-AU" smtClean="0"/>
              <a:t>43</a:t>
            </a:fld>
            <a:endParaRPr lang="en-AU"/>
          </a:p>
        </p:txBody>
      </p:sp>
    </p:spTree>
    <p:extLst>
      <p:ext uri="{BB962C8B-B14F-4D97-AF65-F5344CB8AC3E}">
        <p14:creationId xmlns:p14="http://schemas.microsoft.com/office/powerpoint/2010/main" val="36097298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9542"/>
            <a:ext cx="6480720" cy="857250"/>
          </a:xfrm>
        </p:spPr>
        <p:txBody>
          <a:bodyPr>
            <a:normAutofit fontScale="90000"/>
          </a:bodyPr>
          <a:lstStyle/>
          <a:p>
            <a:r>
              <a:rPr lang="en-AU" b="0" dirty="0" smtClean="0">
                <a:solidFill>
                  <a:schemeClr val="accent1"/>
                </a:solidFill>
              </a:rPr>
              <a:t>Supporting students experiencing difficulty –  the power of “enabling prompts”</a:t>
            </a:r>
            <a:endParaRPr lang="en-AU" b="0" dirty="0">
              <a:solidFill>
                <a:schemeClr val="accent1"/>
              </a:solidFill>
            </a:endParaRPr>
          </a:p>
        </p:txBody>
      </p:sp>
      <p:sp>
        <p:nvSpPr>
          <p:cNvPr id="3" name="Content Placeholder 2"/>
          <p:cNvSpPr>
            <a:spLocks noGrp="1"/>
          </p:cNvSpPr>
          <p:nvPr>
            <p:ph idx="1"/>
          </p:nvPr>
        </p:nvSpPr>
        <p:spPr>
          <a:xfrm>
            <a:off x="467544" y="1707654"/>
            <a:ext cx="7128792" cy="3096345"/>
          </a:xfrm>
        </p:spPr>
        <p:txBody>
          <a:bodyPr>
            <a:normAutofit/>
          </a:bodyPr>
          <a:lstStyle/>
          <a:p>
            <a:r>
              <a:rPr lang="en-AU" sz="2400" dirty="0"/>
              <a:t>“Telling” students experiencing difficulty what to do runs the risk of entrenching their sense of helplessness.</a:t>
            </a:r>
          </a:p>
          <a:p>
            <a:r>
              <a:rPr lang="en-AU" sz="2400" dirty="0"/>
              <a:t>After completing the prompt, the intention is for students to proceed with the original task.</a:t>
            </a:r>
          </a:p>
          <a:p>
            <a:r>
              <a:rPr lang="en-AU" sz="2400" dirty="0"/>
              <a:t>As a result, those students can feel part of the class community …</a:t>
            </a:r>
          </a:p>
          <a:p>
            <a:r>
              <a:rPr lang="en-AU" sz="2400" dirty="0"/>
              <a:t>… as well as learning self-help strategies.</a:t>
            </a:r>
          </a:p>
          <a:p>
            <a:endParaRPr lang="en-AU" dirty="0"/>
          </a:p>
        </p:txBody>
      </p:sp>
      <p:sp>
        <p:nvSpPr>
          <p:cNvPr id="4" name="Slide Number Placeholder 3"/>
          <p:cNvSpPr>
            <a:spLocks noGrp="1"/>
          </p:cNvSpPr>
          <p:nvPr>
            <p:ph type="sldNum" sz="quarter" idx="12"/>
          </p:nvPr>
        </p:nvSpPr>
        <p:spPr/>
        <p:txBody>
          <a:bodyPr/>
          <a:lstStyle/>
          <a:p>
            <a:fld id="{D1BBEFB1-45C7-4049-B073-B343CB1F5C4A}" type="slidenum">
              <a:rPr lang="en-AU" smtClean="0"/>
              <a:t>44</a:t>
            </a:fld>
            <a:endParaRPr lang="en-AU" dirty="0"/>
          </a:p>
        </p:txBody>
      </p:sp>
    </p:spTree>
    <p:extLst>
      <p:ext uri="{BB962C8B-B14F-4D97-AF65-F5344CB8AC3E}">
        <p14:creationId xmlns:p14="http://schemas.microsoft.com/office/powerpoint/2010/main" val="104501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71550"/>
            <a:ext cx="7920000" cy="900000"/>
          </a:xfrm>
        </p:spPr>
        <p:txBody>
          <a:bodyPr>
            <a:normAutofit fontScale="90000"/>
          </a:bodyPr>
          <a:lstStyle/>
          <a:p>
            <a:r>
              <a:rPr lang="en-AU" b="0" dirty="0" smtClean="0">
                <a:solidFill>
                  <a:schemeClr val="accent1"/>
                </a:solidFill>
              </a:rPr>
              <a:t>An enabling prompt involves reducing the complexity of the original task by changing …</a:t>
            </a:r>
            <a:endParaRPr lang="en-AU" b="0" dirty="0">
              <a:solidFill>
                <a:schemeClr val="accent1"/>
              </a:solidFill>
            </a:endParaRPr>
          </a:p>
        </p:txBody>
      </p:sp>
      <p:sp>
        <p:nvSpPr>
          <p:cNvPr id="3" name="Content Placeholder 2"/>
          <p:cNvSpPr>
            <a:spLocks noGrp="1"/>
          </p:cNvSpPr>
          <p:nvPr>
            <p:ph idx="1"/>
          </p:nvPr>
        </p:nvSpPr>
        <p:spPr>
          <a:xfrm>
            <a:off x="683568" y="2067694"/>
            <a:ext cx="7255718" cy="2276996"/>
          </a:xfrm>
        </p:spPr>
        <p:txBody>
          <a:bodyPr>
            <a:normAutofit/>
          </a:bodyPr>
          <a:lstStyle/>
          <a:p>
            <a:r>
              <a:rPr lang="en-AU" sz="2400" dirty="0"/>
              <a:t>The nature of the representation</a:t>
            </a:r>
          </a:p>
          <a:p>
            <a:r>
              <a:rPr lang="en-AU" sz="2400" dirty="0"/>
              <a:t>The number of steps</a:t>
            </a:r>
          </a:p>
          <a:p>
            <a:r>
              <a:rPr lang="en-AU" sz="2400" dirty="0"/>
              <a:t>The size of the numbers</a:t>
            </a:r>
          </a:p>
        </p:txBody>
      </p:sp>
      <p:sp>
        <p:nvSpPr>
          <p:cNvPr id="4" name="Slide Number Placeholder 3"/>
          <p:cNvSpPr>
            <a:spLocks noGrp="1"/>
          </p:cNvSpPr>
          <p:nvPr>
            <p:ph type="sldNum" sz="quarter" idx="12"/>
          </p:nvPr>
        </p:nvSpPr>
        <p:spPr/>
        <p:txBody>
          <a:bodyPr/>
          <a:lstStyle/>
          <a:p>
            <a:fld id="{D1BBEFB1-45C7-4049-B073-B343CB1F5C4A}" type="slidenum">
              <a:rPr lang="en-AU" smtClean="0"/>
              <a:t>45</a:t>
            </a:fld>
            <a:endParaRPr lang="en-AU" dirty="0"/>
          </a:p>
        </p:txBody>
      </p:sp>
    </p:spTree>
    <p:extLst>
      <p:ext uri="{BB962C8B-B14F-4D97-AF65-F5344CB8AC3E}">
        <p14:creationId xmlns:p14="http://schemas.microsoft.com/office/powerpoint/2010/main" val="25242657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3" y="1563638"/>
            <a:ext cx="7860629" cy="3231654"/>
          </a:xfrm>
          <a:prstGeom prst="rect">
            <a:avLst/>
          </a:prstGeom>
          <a:noFill/>
        </p:spPr>
        <p:txBody>
          <a:bodyPr wrap="square" numCol="1" rtlCol="0">
            <a:spAutoFit/>
          </a:bodyPr>
          <a:lstStyle/>
          <a:p>
            <a:pPr>
              <a:spcBef>
                <a:spcPts val="600"/>
              </a:spcBef>
            </a:pPr>
            <a:r>
              <a:rPr lang="en-AU" sz="2400" b="1" dirty="0"/>
              <a:t>Changing the size of the numbers </a:t>
            </a:r>
            <a:r>
              <a:rPr lang="en-AU" sz="2400" dirty="0"/>
              <a:t>– </a:t>
            </a:r>
            <a:r>
              <a:rPr lang="en-AU" sz="2400" dirty="0" smtClean="0"/>
              <a:t>Suggest that students take smaller </a:t>
            </a:r>
            <a:r>
              <a:rPr lang="en-AU" sz="2400" dirty="0"/>
              <a:t>handfuls.</a:t>
            </a:r>
          </a:p>
          <a:p>
            <a:pPr>
              <a:spcBef>
                <a:spcPts val="600"/>
              </a:spcBef>
            </a:pPr>
            <a:endParaRPr lang="en-AU" sz="2400" dirty="0"/>
          </a:p>
          <a:p>
            <a:pPr>
              <a:spcBef>
                <a:spcPts val="600"/>
              </a:spcBef>
            </a:pPr>
            <a:r>
              <a:rPr lang="en-AU" sz="2400" b="1" dirty="0"/>
              <a:t>Changing the nature of the representation </a:t>
            </a:r>
            <a:r>
              <a:rPr lang="en-AU" sz="2400" dirty="0"/>
              <a:t>– </a:t>
            </a:r>
            <a:r>
              <a:rPr lang="en-AU" sz="2400" dirty="0" smtClean="0"/>
              <a:t>Provide resources </a:t>
            </a:r>
            <a:r>
              <a:rPr lang="en-AU" sz="2400" dirty="0"/>
              <a:t>such as ten frames and sorting rings/plates to help organise </a:t>
            </a:r>
            <a:r>
              <a:rPr lang="en-AU" sz="2400" dirty="0" smtClean="0"/>
              <a:t>their collection</a:t>
            </a:r>
            <a:r>
              <a:rPr lang="en-AU" sz="2400" dirty="0"/>
              <a:t>.</a:t>
            </a:r>
          </a:p>
          <a:p>
            <a:pPr>
              <a:spcBef>
                <a:spcPts val="600"/>
              </a:spcBef>
            </a:pPr>
            <a:endParaRPr lang="en-AU" sz="2000" dirty="0"/>
          </a:p>
          <a:p>
            <a:pPr>
              <a:spcBef>
                <a:spcPts val="600"/>
              </a:spcBef>
            </a:pPr>
            <a:endParaRPr lang="en-AU" sz="2000" dirty="0"/>
          </a:p>
        </p:txBody>
      </p:sp>
      <p:sp>
        <p:nvSpPr>
          <p:cNvPr id="7" name="Rectangle 6"/>
          <p:cNvSpPr/>
          <p:nvPr/>
        </p:nvSpPr>
        <p:spPr>
          <a:xfrm>
            <a:off x="539553" y="771550"/>
            <a:ext cx="4460324" cy="538609"/>
          </a:xfrm>
          <a:prstGeom prst="rect">
            <a:avLst/>
          </a:prstGeom>
        </p:spPr>
        <p:txBody>
          <a:bodyPr wrap="none">
            <a:spAutoFit/>
          </a:bodyPr>
          <a:lstStyle/>
          <a:p>
            <a:r>
              <a:rPr lang="en-AU" sz="2900" dirty="0">
                <a:solidFill>
                  <a:schemeClr val="accent1"/>
                </a:solidFill>
              </a:rPr>
              <a:t>Handfuls - enabling prompts</a:t>
            </a:r>
          </a:p>
        </p:txBody>
      </p:sp>
      <p:sp>
        <p:nvSpPr>
          <p:cNvPr id="2" name="Slide Number Placeholder 1"/>
          <p:cNvSpPr>
            <a:spLocks noGrp="1"/>
          </p:cNvSpPr>
          <p:nvPr>
            <p:ph type="sldNum" sz="quarter" idx="12"/>
          </p:nvPr>
        </p:nvSpPr>
        <p:spPr/>
        <p:txBody>
          <a:bodyPr/>
          <a:lstStyle/>
          <a:p>
            <a:fld id="{D1BBEFB1-45C7-4049-B073-B343CB1F5C4A}" type="slidenum">
              <a:rPr lang="en-AU" smtClean="0"/>
              <a:t>46</a:t>
            </a:fld>
            <a:endParaRPr lang="en-AU" dirty="0"/>
          </a:p>
        </p:txBody>
      </p:sp>
    </p:spTree>
    <p:extLst>
      <p:ext uri="{BB962C8B-B14F-4D97-AF65-F5344CB8AC3E}">
        <p14:creationId xmlns:p14="http://schemas.microsoft.com/office/powerpoint/2010/main" val="42204408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7534"/>
            <a:ext cx="6480163" cy="857250"/>
          </a:xfrm>
        </p:spPr>
        <p:txBody>
          <a:bodyPr>
            <a:normAutofit fontScale="90000"/>
          </a:bodyPr>
          <a:lstStyle/>
          <a:p>
            <a:r>
              <a:rPr lang="en-AU" b="0" dirty="0" smtClean="0">
                <a:solidFill>
                  <a:schemeClr val="accent1"/>
                </a:solidFill>
              </a:rPr>
              <a:t>Extending students who are ready  </a:t>
            </a:r>
            <a:br>
              <a:rPr lang="en-AU" b="0" dirty="0" smtClean="0">
                <a:solidFill>
                  <a:schemeClr val="accent1"/>
                </a:solidFill>
              </a:rPr>
            </a:br>
            <a:r>
              <a:rPr lang="en-AU" b="0" dirty="0" smtClean="0">
                <a:solidFill>
                  <a:schemeClr val="accent1"/>
                </a:solidFill>
              </a:rPr>
              <a:t>–  the use of “extending prompts”</a:t>
            </a:r>
            <a:endParaRPr lang="en-AU" b="0" dirty="0">
              <a:solidFill>
                <a:schemeClr val="accent1"/>
              </a:solidFill>
            </a:endParaRPr>
          </a:p>
        </p:txBody>
      </p:sp>
      <p:sp>
        <p:nvSpPr>
          <p:cNvPr id="3" name="Content Placeholder 2"/>
          <p:cNvSpPr>
            <a:spLocks noGrp="1"/>
          </p:cNvSpPr>
          <p:nvPr>
            <p:ph idx="1"/>
          </p:nvPr>
        </p:nvSpPr>
        <p:spPr>
          <a:xfrm>
            <a:off x="467544" y="1635645"/>
            <a:ext cx="7128792" cy="3096345"/>
          </a:xfrm>
        </p:spPr>
        <p:txBody>
          <a:bodyPr>
            <a:noAutofit/>
          </a:bodyPr>
          <a:lstStyle/>
          <a:p>
            <a:r>
              <a:rPr lang="en-AU" sz="2400" dirty="0"/>
              <a:t>Extending prompts </a:t>
            </a:r>
            <a:r>
              <a:rPr lang="en-AU" sz="2400" b="1" dirty="0"/>
              <a:t>explore the potential more deeply</a:t>
            </a:r>
          </a:p>
          <a:p>
            <a:r>
              <a:rPr lang="en-AU" sz="2400" dirty="0"/>
              <a:t>Extending prompts:</a:t>
            </a:r>
          </a:p>
          <a:p>
            <a:pPr lvl="1"/>
            <a:r>
              <a:rPr lang="en-AU" dirty="0" smtClean="0"/>
              <a:t>Increase complexity and size of numbers</a:t>
            </a:r>
          </a:p>
          <a:p>
            <a:pPr lvl="1"/>
            <a:r>
              <a:rPr lang="en-AU" dirty="0" smtClean="0"/>
              <a:t>Find multiple solutions</a:t>
            </a:r>
          </a:p>
          <a:p>
            <a:pPr lvl="1"/>
            <a:r>
              <a:rPr lang="en-AU" dirty="0" smtClean="0"/>
              <a:t>Identify all possibilities</a:t>
            </a:r>
          </a:p>
          <a:p>
            <a:pPr lvl="1"/>
            <a:r>
              <a:rPr lang="en-AU" dirty="0" smtClean="0"/>
              <a:t>Make a generalisation or rule</a:t>
            </a:r>
          </a:p>
          <a:p>
            <a:r>
              <a:rPr lang="en-AU" sz="2400" dirty="0"/>
              <a:t>Extending prompts </a:t>
            </a:r>
            <a:r>
              <a:rPr lang="en-AU" sz="2400" b="1" dirty="0"/>
              <a:t>do not</a:t>
            </a:r>
            <a:r>
              <a:rPr lang="en-AU" sz="2400" dirty="0"/>
              <a:t> change contexts – the prompt still meets the purpose of the </a:t>
            </a:r>
            <a:r>
              <a:rPr lang="en-AU" sz="2400" dirty="0" smtClean="0"/>
              <a:t>lesson</a:t>
            </a:r>
            <a:endParaRPr lang="en-AU" sz="2400" dirty="0"/>
          </a:p>
        </p:txBody>
      </p:sp>
      <p:sp>
        <p:nvSpPr>
          <p:cNvPr id="4" name="Slide Number Placeholder 3"/>
          <p:cNvSpPr>
            <a:spLocks noGrp="1"/>
          </p:cNvSpPr>
          <p:nvPr>
            <p:ph type="sldNum" sz="quarter" idx="12"/>
          </p:nvPr>
        </p:nvSpPr>
        <p:spPr/>
        <p:txBody>
          <a:bodyPr/>
          <a:lstStyle/>
          <a:p>
            <a:fld id="{D1BBEFB1-45C7-4049-B073-B343CB1F5C4A}" type="slidenum">
              <a:rPr lang="en-AU" smtClean="0"/>
              <a:t>47</a:t>
            </a:fld>
            <a:endParaRPr lang="en-AU" dirty="0"/>
          </a:p>
        </p:txBody>
      </p:sp>
    </p:spTree>
    <p:extLst>
      <p:ext uri="{BB962C8B-B14F-4D97-AF65-F5344CB8AC3E}">
        <p14:creationId xmlns:p14="http://schemas.microsoft.com/office/powerpoint/2010/main" val="32987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22308"/>
            <a:ext cx="7632848" cy="2129562"/>
          </a:xfrm>
        </p:spPr>
        <p:txBody>
          <a:bodyPr>
            <a:normAutofit/>
          </a:bodyPr>
          <a:lstStyle/>
          <a:p>
            <a:pPr marL="0" indent="0">
              <a:buNone/>
            </a:pPr>
            <a:r>
              <a:rPr lang="en-AU" sz="2400" b="1" dirty="0" smtClean="0"/>
              <a:t>Increase </a:t>
            </a:r>
            <a:r>
              <a:rPr lang="en-AU" sz="2400" b="1" dirty="0"/>
              <a:t>complexity and size of </a:t>
            </a:r>
            <a:r>
              <a:rPr lang="en-AU" sz="2400" b="1" dirty="0" smtClean="0"/>
              <a:t>numbers</a:t>
            </a:r>
            <a:r>
              <a:rPr lang="en-AU" sz="2400" dirty="0" smtClean="0"/>
              <a:t>: Suggest that students </a:t>
            </a:r>
            <a:r>
              <a:rPr lang="en-AU" sz="2400" dirty="0"/>
              <a:t>t</a:t>
            </a:r>
            <a:r>
              <a:rPr lang="en-AU" sz="2400" dirty="0" smtClean="0"/>
              <a:t>ake </a:t>
            </a:r>
            <a:r>
              <a:rPr lang="en-AU" sz="2400" dirty="0"/>
              <a:t>two </a:t>
            </a:r>
            <a:r>
              <a:rPr lang="en-AU" sz="2400" dirty="0" smtClean="0"/>
              <a:t>handfuls and explore the best way to group the counters to make counting fast.</a:t>
            </a:r>
            <a:endParaRPr lang="en-AU" sz="2400" dirty="0"/>
          </a:p>
        </p:txBody>
      </p:sp>
      <p:sp>
        <p:nvSpPr>
          <p:cNvPr id="11" name="Action Button: Back or Previous 10">
            <a:hlinkClick r:id="rId3" action="ppaction://hlinksldjump" highlightClick="1"/>
          </p:cNvPr>
          <p:cNvSpPr/>
          <p:nvPr/>
        </p:nvSpPr>
        <p:spPr>
          <a:xfrm>
            <a:off x="539552" y="4011910"/>
            <a:ext cx="1728192" cy="91479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bg1"/>
                </a:solidFill>
              </a:rPr>
              <a:t>Back to </a:t>
            </a:r>
            <a:r>
              <a:rPr lang="en-AU" sz="2000" dirty="0" smtClean="0">
                <a:solidFill>
                  <a:schemeClr val="bg1"/>
                </a:solidFill>
              </a:rPr>
              <a:t>the task selection slide</a:t>
            </a:r>
            <a:endParaRPr lang="en-AU" sz="2000" dirty="0">
              <a:solidFill>
                <a:schemeClr val="bg1"/>
              </a:solidFill>
            </a:endParaRPr>
          </a:p>
        </p:txBody>
      </p:sp>
      <p:sp>
        <p:nvSpPr>
          <p:cNvPr id="13" name="Action Button: Forward or Next 12">
            <a:hlinkClick r:id="rId4" action="ppaction://hlinksldjump" highlightClick="1"/>
          </p:cNvPr>
          <p:cNvSpPr/>
          <p:nvPr/>
        </p:nvSpPr>
        <p:spPr>
          <a:xfrm>
            <a:off x="6948264" y="3939902"/>
            <a:ext cx="1691736" cy="986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Jump to Part 4</a:t>
            </a:r>
            <a:endParaRPr lang="en-AU" sz="2400" dirty="0"/>
          </a:p>
        </p:txBody>
      </p:sp>
      <p:sp>
        <p:nvSpPr>
          <p:cNvPr id="15" name="Rectangle 14"/>
          <p:cNvSpPr/>
          <p:nvPr/>
        </p:nvSpPr>
        <p:spPr>
          <a:xfrm>
            <a:off x="539552" y="803679"/>
            <a:ext cx="4730719" cy="538609"/>
          </a:xfrm>
          <a:prstGeom prst="rect">
            <a:avLst/>
          </a:prstGeom>
        </p:spPr>
        <p:txBody>
          <a:bodyPr wrap="none">
            <a:spAutoFit/>
          </a:bodyPr>
          <a:lstStyle/>
          <a:p>
            <a:r>
              <a:rPr lang="en-AU" sz="2900" dirty="0">
                <a:solidFill>
                  <a:schemeClr val="accent1"/>
                </a:solidFill>
              </a:rPr>
              <a:t>Handfuls – extending prompts</a:t>
            </a:r>
          </a:p>
        </p:txBody>
      </p:sp>
      <p:sp>
        <p:nvSpPr>
          <p:cNvPr id="2" name="Slide Number Placeholder 1"/>
          <p:cNvSpPr>
            <a:spLocks noGrp="1"/>
          </p:cNvSpPr>
          <p:nvPr>
            <p:ph type="sldNum" sz="quarter" idx="12"/>
          </p:nvPr>
        </p:nvSpPr>
        <p:spPr/>
        <p:txBody>
          <a:bodyPr/>
          <a:lstStyle/>
          <a:p>
            <a:fld id="{D1BBEFB1-45C7-4049-B073-B343CB1F5C4A}" type="slidenum">
              <a:rPr lang="en-AU" smtClean="0"/>
              <a:t>48</a:t>
            </a:fld>
            <a:endParaRPr lang="en-AU" dirty="0"/>
          </a:p>
        </p:txBody>
      </p:sp>
    </p:spTree>
    <p:extLst>
      <p:ext uri="{BB962C8B-B14F-4D97-AF65-F5344CB8AC3E}">
        <p14:creationId xmlns:p14="http://schemas.microsoft.com/office/powerpoint/2010/main" val="41398524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15566"/>
            <a:ext cx="7920000" cy="1080120"/>
          </a:xfrm>
        </p:spPr>
        <p:txBody>
          <a:bodyPr>
            <a:normAutofit/>
          </a:bodyPr>
          <a:lstStyle/>
          <a:p>
            <a:r>
              <a:rPr lang="en-AU" sz="2900" dirty="0" smtClean="0">
                <a:solidFill>
                  <a:schemeClr val="accent1"/>
                </a:solidFill>
              </a:rPr>
              <a:t>Strategy 1:</a:t>
            </a:r>
            <a:r>
              <a:rPr lang="en-AU" sz="2900" b="0" dirty="0">
                <a:solidFill>
                  <a:schemeClr val="accent1"/>
                </a:solidFill>
              </a:rPr>
              <a:t> </a:t>
            </a:r>
            <a:r>
              <a:rPr lang="en-AU" sz="2900" b="0" dirty="0" smtClean="0">
                <a:solidFill>
                  <a:schemeClr val="accent1"/>
                </a:solidFill>
              </a:rPr>
              <a:t>Providing experiences that give </a:t>
            </a:r>
            <a:r>
              <a:rPr lang="en-AU" sz="2900" b="0" dirty="0">
                <a:solidFill>
                  <a:schemeClr val="accent1"/>
                </a:solidFill>
              </a:rPr>
              <a:t>all students </a:t>
            </a:r>
            <a:r>
              <a:rPr lang="en-AU" sz="2900" b="0" dirty="0" smtClean="0">
                <a:solidFill>
                  <a:schemeClr val="accent1"/>
                </a:solidFill>
              </a:rPr>
              <a:t>access </a:t>
            </a:r>
            <a:r>
              <a:rPr lang="en-AU" sz="2900" b="0" dirty="0">
                <a:solidFill>
                  <a:schemeClr val="accent1"/>
                </a:solidFill>
              </a:rPr>
              <a:t>to the subsequent tasks</a:t>
            </a:r>
          </a:p>
        </p:txBody>
      </p:sp>
      <p:sp>
        <p:nvSpPr>
          <p:cNvPr id="3" name="Content Placeholder 2"/>
          <p:cNvSpPr>
            <a:spLocks noGrp="1"/>
          </p:cNvSpPr>
          <p:nvPr>
            <p:ph idx="1"/>
          </p:nvPr>
        </p:nvSpPr>
        <p:spPr>
          <a:xfrm>
            <a:off x="1331200" y="2211710"/>
            <a:ext cx="6336704" cy="1236431"/>
          </a:xfrm>
        </p:spPr>
        <p:txBody>
          <a:bodyPr>
            <a:normAutofit/>
          </a:bodyPr>
          <a:lstStyle/>
          <a:p>
            <a:pPr marL="0" indent="0">
              <a:buNone/>
            </a:pPr>
            <a:r>
              <a:rPr lang="en-AU" sz="2400" dirty="0"/>
              <a:t>How does this “experience” increase the chances of </a:t>
            </a:r>
            <a:r>
              <a:rPr lang="en-AU" sz="2400" b="1" dirty="0"/>
              <a:t>all</a:t>
            </a:r>
            <a:r>
              <a:rPr lang="en-AU" sz="2400" dirty="0"/>
              <a:t> students engaging with the subsequent task?</a:t>
            </a:r>
          </a:p>
        </p:txBody>
      </p:sp>
      <p:sp>
        <p:nvSpPr>
          <p:cNvPr id="4" name="Slide Number Placeholder 3"/>
          <p:cNvSpPr>
            <a:spLocks noGrp="1"/>
          </p:cNvSpPr>
          <p:nvPr>
            <p:ph type="sldNum" sz="quarter" idx="12"/>
          </p:nvPr>
        </p:nvSpPr>
        <p:spPr/>
        <p:txBody>
          <a:bodyPr/>
          <a:lstStyle/>
          <a:p>
            <a:fld id="{D1BBEFB1-45C7-4049-B073-B343CB1F5C4A}" type="slidenum">
              <a:rPr lang="en-AU" smtClean="0"/>
              <a:t>49</a:t>
            </a:fld>
            <a:endParaRPr lang="en-AU" dirty="0"/>
          </a:p>
        </p:txBody>
      </p:sp>
    </p:spTree>
    <p:extLst>
      <p:ext uri="{BB962C8B-B14F-4D97-AF65-F5344CB8AC3E}">
        <p14:creationId xmlns:p14="http://schemas.microsoft.com/office/powerpoint/2010/main" val="1824502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251520" y="195486"/>
            <a:ext cx="5940000" cy="817199"/>
          </a:xfrm>
          <a:prstGeom prst="rect">
            <a:avLst/>
          </a:prstGeom>
          <a:noFill/>
          <a:ln>
            <a:noFill/>
          </a:ln>
        </p:spPr>
        <p:txBody>
          <a:bodyPr vert="horz" wrap="square" lIns="68550" tIns="68550" rIns="68550" bIns="68550" rtlCol="0" anchor="t" anchorCtr="0">
            <a:noAutofit/>
          </a:bodyPr>
          <a:lstStyle/>
          <a:p>
            <a:pPr>
              <a:lnSpc>
                <a:spcPct val="90000"/>
              </a:lnSpc>
              <a:spcBef>
                <a:spcPts val="0"/>
              </a:spcBef>
              <a:buClr>
                <a:schemeClr val="accent1"/>
              </a:buClr>
              <a:buSzPct val="25000"/>
            </a:pPr>
            <a:r>
              <a:rPr lang="en-AU" sz="2900" dirty="0">
                <a:solidFill>
                  <a:schemeClr val="accent1"/>
                </a:solidFill>
                <a:ea typeface="Calibri"/>
                <a:cs typeface="Calibri"/>
                <a:sym typeface="Calibri"/>
              </a:rPr>
              <a:t>Overview of the </a:t>
            </a:r>
            <a:r>
              <a:rPr lang="en-AU" sz="2900" dirty="0" err="1">
                <a:solidFill>
                  <a:schemeClr val="accent1"/>
                </a:solidFill>
                <a:ea typeface="Calibri"/>
                <a:cs typeface="Calibri"/>
                <a:sym typeface="Calibri"/>
              </a:rPr>
              <a:t>reSolve</a:t>
            </a:r>
            <a:r>
              <a:rPr lang="en-AU" sz="2900" dirty="0">
                <a:solidFill>
                  <a:schemeClr val="accent1"/>
                </a:solidFill>
                <a:ea typeface="Calibri"/>
                <a:cs typeface="Calibri"/>
                <a:sym typeface="Calibri"/>
              </a:rPr>
              <a:t>: Mathematics by Inquiry Project</a:t>
            </a:r>
            <a:r>
              <a:rPr lang="en-AU" sz="3300" dirty="0">
                <a:solidFill>
                  <a:schemeClr val="dk1"/>
                </a:solidFill>
                <a:ea typeface="Calibri"/>
                <a:cs typeface="Calibri"/>
                <a:sym typeface="Calibri"/>
              </a:rPr>
              <a:t/>
            </a:r>
            <a:br>
              <a:rPr lang="en-AU" sz="3300" dirty="0">
                <a:solidFill>
                  <a:schemeClr val="dk1"/>
                </a:solidFill>
                <a:ea typeface="Calibri"/>
                <a:cs typeface="Calibri"/>
                <a:sym typeface="Calibri"/>
              </a:rPr>
            </a:br>
            <a:r>
              <a:rPr lang="en-AU" sz="3300" dirty="0">
                <a:solidFill>
                  <a:schemeClr val="dk1"/>
                </a:solidFill>
                <a:latin typeface="Calibri"/>
                <a:ea typeface="Calibri"/>
                <a:cs typeface="Calibri"/>
                <a:sym typeface="Calibri"/>
              </a:rPr>
              <a:t/>
            </a:r>
            <a:br>
              <a:rPr lang="en-AU" sz="3300" dirty="0">
                <a:solidFill>
                  <a:schemeClr val="dk1"/>
                </a:solidFill>
                <a:latin typeface="Calibri"/>
                <a:ea typeface="Calibri"/>
                <a:cs typeface="Calibri"/>
                <a:sym typeface="Calibri"/>
              </a:rPr>
            </a:br>
            <a:r>
              <a:rPr lang="en-AU" sz="3300" b="0" dirty="0">
                <a:solidFill>
                  <a:schemeClr val="dk1"/>
                </a:solidFill>
                <a:latin typeface="Calibri"/>
                <a:ea typeface="Calibri"/>
                <a:cs typeface="Calibri"/>
                <a:sym typeface="Calibri"/>
              </a:rPr>
              <a:t/>
            </a:r>
            <a:br>
              <a:rPr lang="en-AU" sz="3300" b="0" dirty="0">
                <a:solidFill>
                  <a:schemeClr val="dk1"/>
                </a:solidFill>
                <a:latin typeface="Calibri"/>
                <a:ea typeface="Calibri"/>
                <a:cs typeface="Calibri"/>
                <a:sym typeface="Calibri"/>
              </a:rPr>
            </a:br>
            <a:endParaRPr lang="en-AU" sz="3300" b="0" dirty="0">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8391004" y="4789385"/>
            <a:ext cx="601875" cy="273824"/>
          </a:xfrm>
          <a:prstGeom prst="rect">
            <a:avLst/>
          </a:prstGeom>
          <a:noFill/>
          <a:ln>
            <a:noFill/>
          </a:ln>
        </p:spPr>
        <p:txBody>
          <a:bodyPr vert="horz" wrap="square" lIns="68550" tIns="34275" rIns="68550" bIns="34275" rtlCol="0" anchor="t" anchorCtr="0">
            <a:noAutofit/>
          </a:bodyPr>
          <a:lstStyle/>
          <a:p>
            <a:pPr>
              <a:buSzPct val="25000"/>
            </a:pPr>
            <a:fld id="{00000000-1234-1234-1234-123412341234}" type="slidenum">
              <a:rPr lang="en-AU" sz="900">
                <a:solidFill>
                  <a:srgbClr val="888888"/>
                </a:solidFill>
                <a:latin typeface="Calibri"/>
                <a:ea typeface="Calibri"/>
                <a:cs typeface="Calibri"/>
                <a:sym typeface="Calibri"/>
              </a:rPr>
              <a:pPr>
                <a:buSzPct val="25000"/>
              </a:pPr>
              <a:t>5</a:t>
            </a:fld>
            <a:endParaRPr lang="en-AU" sz="900" dirty="0">
              <a:solidFill>
                <a:srgbClr val="888888"/>
              </a:solidFill>
              <a:latin typeface="Calibri"/>
              <a:ea typeface="Calibri"/>
              <a:cs typeface="Calibri"/>
              <a:sym typeface="Calibri"/>
            </a:endParaRPr>
          </a:p>
        </p:txBody>
      </p:sp>
      <p:pic>
        <p:nvPicPr>
          <p:cNvPr id="163" name="Shape 163"/>
          <p:cNvPicPr preferRelativeResize="0"/>
          <p:nvPr/>
        </p:nvPicPr>
        <p:blipFill rotWithShape="1">
          <a:blip r:embed="rId3">
            <a:alphaModFix/>
          </a:blip>
          <a:srcRect/>
          <a:stretch/>
        </p:blipFill>
        <p:spPr>
          <a:xfrm>
            <a:off x="2627784" y="1275607"/>
            <a:ext cx="3672407" cy="3787602"/>
          </a:xfrm>
          <a:prstGeom prst="rect">
            <a:avLst/>
          </a:prstGeom>
          <a:noFill/>
          <a:ln>
            <a:noFill/>
          </a:ln>
        </p:spPr>
      </p:pic>
    </p:spTree>
    <p:extLst>
      <p:ext uri="{BB962C8B-B14F-4D97-AF65-F5344CB8AC3E}">
        <p14:creationId xmlns:p14="http://schemas.microsoft.com/office/powerpoint/2010/main" val="3637356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7544" y="771600"/>
            <a:ext cx="7920000" cy="900000"/>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r>
              <a:rPr lang="en-AU" sz="2900" b="0" dirty="0">
                <a:solidFill>
                  <a:schemeClr val="accent1"/>
                </a:solidFill>
              </a:rPr>
              <a:t>The </a:t>
            </a:r>
            <a:r>
              <a:rPr lang="en-AU" sz="2800" b="0" dirty="0">
                <a:solidFill>
                  <a:schemeClr val="accent1"/>
                </a:solidFill>
              </a:rPr>
              <a:t>Building </a:t>
            </a:r>
            <a:r>
              <a:rPr lang="en-AU" sz="2800" b="0" dirty="0" smtClean="0">
                <a:solidFill>
                  <a:schemeClr val="accent1"/>
                </a:solidFill>
              </a:rPr>
              <a:t>Symmetry </a:t>
            </a:r>
            <a:r>
              <a:rPr lang="en-AU" sz="2900" b="0" i="1" dirty="0" smtClean="0">
                <a:solidFill>
                  <a:schemeClr val="accent1"/>
                </a:solidFill>
              </a:rPr>
              <a:t>experience</a:t>
            </a:r>
            <a:r>
              <a:rPr lang="en-AU" sz="2900" b="0" dirty="0" smtClean="0">
                <a:solidFill>
                  <a:schemeClr val="accent1"/>
                </a:solidFill>
              </a:rPr>
              <a:t> </a:t>
            </a:r>
            <a:r>
              <a:rPr lang="en-AU" sz="2900" b="0" dirty="0">
                <a:solidFill>
                  <a:schemeClr val="accent1"/>
                </a:solidFill>
              </a:rPr>
              <a:t>…</a:t>
            </a:r>
            <a:endParaRPr lang="en-AU" sz="2900" b="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75" t="31951" r="33874" b="22511"/>
          <a:stretch/>
        </p:blipFill>
        <p:spPr bwMode="auto">
          <a:xfrm>
            <a:off x="3059832" y="2121600"/>
            <a:ext cx="2484276" cy="241713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42189" y="1285584"/>
            <a:ext cx="8550950" cy="1200329"/>
          </a:xfrm>
          <a:prstGeom prst="rect">
            <a:avLst/>
          </a:prstGeom>
          <a:noFill/>
        </p:spPr>
        <p:txBody>
          <a:bodyPr wrap="square" rtlCol="0">
            <a:spAutoFit/>
          </a:bodyPr>
          <a:lstStyle/>
          <a:p>
            <a:r>
              <a:rPr lang="en-AU" sz="2400" dirty="0"/>
              <a:t>Briefly show </a:t>
            </a:r>
            <a:r>
              <a:rPr lang="en-AU" sz="2400" dirty="0" smtClean="0"/>
              <a:t>this structure </a:t>
            </a:r>
            <a:r>
              <a:rPr lang="en-AU" sz="2400" dirty="0"/>
              <a:t>and have </a:t>
            </a:r>
            <a:r>
              <a:rPr lang="en-AU" sz="2400" dirty="0" smtClean="0"/>
              <a:t>students recreate </a:t>
            </a:r>
            <a:r>
              <a:rPr lang="en-AU" sz="2400" dirty="0"/>
              <a:t>it from memory.</a:t>
            </a:r>
          </a:p>
          <a:p>
            <a:endParaRPr lang="en-AU" sz="2400" dirty="0"/>
          </a:p>
        </p:txBody>
      </p:sp>
      <p:sp>
        <p:nvSpPr>
          <p:cNvPr id="2" name="Slide Number Placeholder 1"/>
          <p:cNvSpPr>
            <a:spLocks noGrp="1"/>
          </p:cNvSpPr>
          <p:nvPr>
            <p:ph type="sldNum" sz="quarter" idx="12"/>
          </p:nvPr>
        </p:nvSpPr>
        <p:spPr/>
        <p:txBody>
          <a:bodyPr/>
          <a:lstStyle/>
          <a:p>
            <a:fld id="{D1BBEFB1-45C7-4049-B073-B343CB1F5C4A}" type="slidenum">
              <a:rPr lang="en-AU" smtClean="0"/>
              <a:t>50</a:t>
            </a:fld>
            <a:endParaRPr lang="en-AU" dirty="0"/>
          </a:p>
        </p:txBody>
      </p:sp>
    </p:spTree>
    <p:extLst>
      <p:ext uri="{BB962C8B-B14F-4D97-AF65-F5344CB8AC3E}">
        <p14:creationId xmlns:p14="http://schemas.microsoft.com/office/powerpoint/2010/main" val="23632525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900" b="0" dirty="0">
                <a:solidFill>
                  <a:schemeClr val="accent1"/>
                </a:solidFill>
              </a:rPr>
              <a:t>…and the subsequent </a:t>
            </a:r>
            <a:r>
              <a:rPr lang="en-AU" sz="2800" b="0" dirty="0">
                <a:solidFill>
                  <a:schemeClr val="accent1"/>
                </a:solidFill>
              </a:rPr>
              <a:t>Building </a:t>
            </a:r>
            <a:r>
              <a:rPr lang="en-AU" sz="2800" b="0" dirty="0" smtClean="0">
                <a:solidFill>
                  <a:schemeClr val="accent1"/>
                </a:solidFill>
              </a:rPr>
              <a:t>Symmetry</a:t>
            </a:r>
            <a:r>
              <a:rPr lang="en-AU" sz="2800" dirty="0" smtClean="0"/>
              <a:t> </a:t>
            </a:r>
            <a:r>
              <a:rPr lang="en-AU" sz="2900" b="0" i="1" dirty="0" smtClean="0">
                <a:solidFill>
                  <a:schemeClr val="accent1"/>
                </a:solidFill>
              </a:rPr>
              <a:t>task</a:t>
            </a:r>
            <a:r>
              <a:rPr lang="en-AU" sz="2900" b="0" dirty="0">
                <a:solidFill>
                  <a:schemeClr val="accent1"/>
                </a:solidFill>
              </a:rPr>
              <a:t>…</a:t>
            </a:r>
            <a:endParaRPr lang="en-AU" sz="2900" b="0" dirty="0"/>
          </a:p>
        </p:txBody>
      </p:sp>
      <p:sp>
        <p:nvSpPr>
          <p:cNvPr id="3" name="Content Placeholder 2"/>
          <p:cNvSpPr>
            <a:spLocks noGrp="1"/>
          </p:cNvSpPr>
          <p:nvPr>
            <p:ph idx="1"/>
          </p:nvPr>
        </p:nvSpPr>
        <p:spPr>
          <a:xfrm>
            <a:off x="720000" y="1923678"/>
            <a:ext cx="5832648" cy="2520000"/>
          </a:xfrm>
        </p:spPr>
        <p:txBody>
          <a:bodyPr>
            <a:normAutofit/>
          </a:bodyPr>
          <a:lstStyle/>
          <a:p>
            <a:pPr marL="0" indent="0">
              <a:buNone/>
            </a:pPr>
            <a:r>
              <a:rPr lang="en-AU" sz="2400" dirty="0" smtClean="0"/>
              <a:t>How </a:t>
            </a:r>
            <a:r>
              <a:rPr lang="en-AU" sz="2400" dirty="0"/>
              <a:t>many symmetrical shapes can you make by moving one block?</a:t>
            </a:r>
          </a:p>
          <a:p>
            <a:pPr marL="0" indent="0">
              <a:buNone/>
            </a:pPr>
            <a:r>
              <a:rPr lang="en-AU" sz="2400" dirty="0" smtClean="0"/>
              <a:t>How </a:t>
            </a:r>
            <a:r>
              <a:rPr lang="en-AU" sz="2400" dirty="0"/>
              <a:t>many symmetrical shapes can you make by adding one block</a:t>
            </a:r>
            <a:r>
              <a:rPr lang="en-AU" sz="2400" dirty="0" smtClean="0"/>
              <a:t>?</a:t>
            </a:r>
            <a:endParaRPr lang="en-AU" sz="2400" dirty="0"/>
          </a:p>
        </p:txBody>
      </p:sp>
      <p:sp>
        <p:nvSpPr>
          <p:cNvPr id="4" name="Slide Number Placeholder 3"/>
          <p:cNvSpPr>
            <a:spLocks noGrp="1"/>
          </p:cNvSpPr>
          <p:nvPr>
            <p:ph type="sldNum" sz="quarter" idx="12"/>
          </p:nvPr>
        </p:nvSpPr>
        <p:spPr/>
        <p:txBody>
          <a:bodyPr/>
          <a:lstStyle/>
          <a:p>
            <a:fld id="{D1BBEFB1-45C7-4049-B073-B343CB1F5C4A}" type="slidenum">
              <a:rPr lang="en-AU" smtClean="0"/>
              <a:t>51</a:t>
            </a:fld>
            <a:endParaRPr lang="en-AU" dirty="0"/>
          </a:p>
        </p:txBody>
      </p:sp>
    </p:spTree>
    <p:extLst>
      <p:ext uri="{BB962C8B-B14F-4D97-AF65-F5344CB8AC3E}">
        <p14:creationId xmlns:p14="http://schemas.microsoft.com/office/powerpoint/2010/main" val="42361720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15566"/>
            <a:ext cx="7920000" cy="1800200"/>
          </a:xfrm>
        </p:spPr>
        <p:txBody>
          <a:bodyPr>
            <a:normAutofit/>
          </a:bodyPr>
          <a:lstStyle/>
          <a:p>
            <a:r>
              <a:rPr lang="en-AU" sz="2900" dirty="0" smtClean="0">
                <a:solidFill>
                  <a:schemeClr val="accent1"/>
                </a:solidFill>
              </a:rPr>
              <a:t>Strategy 2:</a:t>
            </a:r>
            <a:r>
              <a:rPr lang="en-AU" sz="2900" b="0" dirty="0">
                <a:solidFill>
                  <a:schemeClr val="accent1"/>
                </a:solidFill>
              </a:rPr>
              <a:t> </a:t>
            </a:r>
            <a:r>
              <a:rPr lang="en-AU" sz="2900" b="0" dirty="0" smtClean="0">
                <a:solidFill>
                  <a:schemeClr val="accent1"/>
                </a:solidFill>
              </a:rPr>
              <a:t>Posing </a:t>
            </a:r>
            <a:r>
              <a:rPr lang="en-AU" sz="2900" b="0" dirty="0">
                <a:solidFill>
                  <a:schemeClr val="accent1"/>
                </a:solidFill>
              </a:rPr>
              <a:t>tasks with “low floors” and “high </a:t>
            </a:r>
            <a:r>
              <a:rPr lang="en-AU" sz="2900" b="0" dirty="0" smtClean="0">
                <a:solidFill>
                  <a:schemeClr val="accent1"/>
                </a:solidFill>
              </a:rPr>
              <a:t>ceilings” so </a:t>
            </a:r>
            <a:r>
              <a:rPr lang="en-AU" sz="2900" b="0" dirty="0">
                <a:solidFill>
                  <a:schemeClr val="accent1"/>
                </a:solidFill>
              </a:rPr>
              <a:t>that all students are working on the same task </a:t>
            </a:r>
            <a:r>
              <a:rPr lang="en-AU" sz="2900" b="0" dirty="0" smtClean="0">
                <a:solidFill>
                  <a:schemeClr val="accent1"/>
                </a:solidFill>
              </a:rPr>
              <a:t>even if </a:t>
            </a:r>
            <a:r>
              <a:rPr lang="en-AU" sz="2900" b="0" dirty="0">
                <a:solidFill>
                  <a:schemeClr val="accent1"/>
                </a:solidFill>
              </a:rPr>
              <a:t>in different </a:t>
            </a:r>
            <a:r>
              <a:rPr lang="en-AU" sz="2900" b="0" dirty="0" smtClean="0">
                <a:solidFill>
                  <a:schemeClr val="accent1"/>
                </a:solidFill>
              </a:rPr>
              <a:t>ways.</a:t>
            </a:r>
            <a:endParaRPr lang="en-AU" sz="2900" b="0" dirty="0">
              <a:solidFill>
                <a:schemeClr val="accent1"/>
              </a:solidFill>
            </a:endParaRPr>
          </a:p>
        </p:txBody>
      </p:sp>
      <p:sp>
        <p:nvSpPr>
          <p:cNvPr id="3" name="Slide Number Placeholder 2"/>
          <p:cNvSpPr>
            <a:spLocks noGrp="1"/>
          </p:cNvSpPr>
          <p:nvPr>
            <p:ph type="sldNum" sz="quarter" idx="12"/>
          </p:nvPr>
        </p:nvSpPr>
        <p:spPr/>
        <p:txBody>
          <a:bodyPr/>
          <a:lstStyle/>
          <a:p>
            <a:fld id="{D1BBEFB1-45C7-4049-B073-B343CB1F5C4A}" type="slidenum">
              <a:rPr lang="en-AU" smtClean="0"/>
              <a:t>52</a:t>
            </a:fld>
            <a:endParaRPr lang="en-AU" dirty="0"/>
          </a:p>
        </p:txBody>
      </p:sp>
    </p:spTree>
    <p:extLst>
      <p:ext uri="{BB962C8B-B14F-4D97-AF65-F5344CB8AC3E}">
        <p14:creationId xmlns:p14="http://schemas.microsoft.com/office/powerpoint/2010/main" val="17427337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28677" y="411510"/>
            <a:ext cx="7920000" cy="900000"/>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endParaRPr lang="en-AU" sz="2900" b="0" dirty="0"/>
          </a:p>
        </p:txBody>
      </p:sp>
      <p:sp>
        <p:nvSpPr>
          <p:cNvPr id="9" name="TextBox 8"/>
          <p:cNvSpPr txBox="1"/>
          <p:nvPr/>
        </p:nvSpPr>
        <p:spPr>
          <a:xfrm>
            <a:off x="528677" y="1545485"/>
            <a:ext cx="7376509" cy="3762569"/>
          </a:xfrm>
          <a:prstGeom prst="rect">
            <a:avLst/>
          </a:prstGeom>
          <a:noFill/>
        </p:spPr>
        <p:txBody>
          <a:bodyPr wrap="square" numCol="2" spcCol="540000" rtlCol="0">
            <a:spAutoFit/>
          </a:bodyPr>
          <a:lstStyle/>
          <a:p>
            <a:r>
              <a:rPr lang="en-AU" sz="2400" dirty="0"/>
              <a:t>A </a:t>
            </a:r>
            <a:r>
              <a:rPr lang="en-AU" sz="2400" b="1" dirty="0"/>
              <a:t>low floor </a:t>
            </a:r>
            <a:r>
              <a:rPr lang="en-AU" sz="2400" dirty="0"/>
              <a:t>response</a:t>
            </a:r>
            <a:r>
              <a:rPr lang="en-AU" sz="2400" b="1" dirty="0"/>
              <a:t> </a:t>
            </a:r>
            <a:r>
              <a:rPr lang="en-AU" sz="2400" dirty="0"/>
              <a:t>might be when students …</a:t>
            </a:r>
          </a:p>
          <a:p>
            <a:pPr marL="285743" indent="-285743">
              <a:buFont typeface="Arial" panose="020B0604020202020204" pitchFamily="34" charset="0"/>
              <a:buChar char="•"/>
            </a:pPr>
            <a:r>
              <a:rPr lang="en-AU" sz="2400" dirty="0" smtClean="0"/>
              <a:t>Give at least one correct design</a:t>
            </a:r>
            <a:endParaRPr lang="en-AU" sz="2400" dirty="0"/>
          </a:p>
          <a:p>
            <a:endParaRPr lang="en-AU" sz="2400" dirty="0"/>
          </a:p>
          <a:p>
            <a:endParaRPr lang="en-AU" sz="2400" dirty="0"/>
          </a:p>
          <a:p>
            <a:endParaRPr lang="en-AU" sz="2400" dirty="0"/>
          </a:p>
          <a:p>
            <a:endParaRPr lang="en-AU" sz="2400" dirty="0"/>
          </a:p>
          <a:p>
            <a:endParaRPr lang="en-AU" sz="2400" dirty="0"/>
          </a:p>
          <a:p>
            <a:endParaRPr lang="en-AU" sz="2400" dirty="0"/>
          </a:p>
          <a:p>
            <a:r>
              <a:rPr lang="en-AU" sz="2400" dirty="0"/>
              <a:t>A </a:t>
            </a:r>
            <a:r>
              <a:rPr lang="en-AU" sz="2400" b="1" dirty="0"/>
              <a:t>high ceiling </a:t>
            </a:r>
            <a:r>
              <a:rPr lang="en-AU" sz="2400" dirty="0" smtClean="0"/>
              <a:t>response</a:t>
            </a:r>
            <a:r>
              <a:rPr lang="en-AU" sz="2400" b="1" dirty="0" smtClean="0"/>
              <a:t> </a:t>
            </a:r>
            <a:r>
              <a:rPr lang="en-AU" sz="2400" dirty="0"/>
              <a:t>might be when students …</a:t>
            </a:r>
          </a:p>
          <a:p>
            <a:pPr marL="285743" indent="-285743">
              <a:buFont typeface="Arial" panose="020B0604020202020204" pitchFamily="34" charset="0"/>
              <a:buChar char="•"/>
            </a:pPr>
            <a:r>
              <a:rPr lang="en-AU" sz="2400" dirty="0" smtClean="0"/>
              <a:t>systematically consider a range of possibilities </a:t>
            </a:r>
            <a:r>
              <a:rPr lang="en-AU" sz="2400" dirty="0"/>
              <a:t>for symmetry</a:t>
            </a:r>
          </a:p>
        </p:txBody>
      </p:sp>
      <p:sp>
        <p:nvSpPr>
          <p:cNvPr id="6" name="Rectangle 5"/>
          <p:cNvSpPr/>
          <p:nvPr/>
        </p:nvSpPr>
        <p:spPr>
          <a:xfrm>
            <a:off x="458512" y="809005"/>
            <a:ext cx="7065816" cy="538609"/>
          </a:xfrm>
          <a:prstGeom prst="rect">
            <a:avLst/>
          </a:prstGeom>
        </p:spPr>
        <p:txBody>
          <a:bodyPr wrap="square">
            <a:spAutoFit/>
          </a:bodyPr>
          <a:lstStyle/>
          <a:p>
            <a:r>
              <a:rPr lang="en-AU" sz="2900" dirty="0" smtClean="0">
                <a:solidFill>
                  <a:schemeClr val="accent1"/>
                </a:solidFill>
              </a:rPr>
              <a:t>In the Building Symmetry task </a:t>
            </a:r>
            <a:endParaRPr lang="en-AU" sz="2900" dirty="0">
              <a:solidFill>
                <a:schemeClr val="accent1"/>
              </a:solidFill>
            </a:endParaRPr>
          </a:p>
        </p:txBody>
      </p:sp>
      <p:sp>
        <p:nvSpPr>
          <p:cNvPr id="2" name="Slide Number Placeholder 1"/>
          <p:cNvSpPr>
            <a:spLocks noGrp="1"/>
          </p:cNvSpPr>
          <p:nvPr>
            <p:ph type="sldNum" sz="quarter" idx="12"/>
          </p:nvPr>
        </p:nvSpPr>
        <p:spPr/>
        <p:txBody>
          <a:bodyPr/>
          <a:lstStyle/>
          <a:p>
            <a:fld id="{D1BBEFB1-45C7-4049-B073-B343CB1F5C4A}" type="slidenum">
              <a:rPr lang="en-AU" smtClean="0"/>
              <a:t>53</a:t>
            </a:fld>
            <a:endParaRPr lang="en-AU" dirty="0"/>
          </a:p>
        </p:txBody>
      </p:sp>
    </p:spTree>
    <p:extLst>
      <p:ext uri="{BB962C8B-B14F-4D97-AF65-F5344CB8AC3E}">
        <p14:creationId xmlns:p14="http://schemas.microsoft.com/office/powerpoint/2010/main" val="1600729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843558"/>
            <a:ext cx="7776864" cy="1431161"/>
          </a:xfrm>
          <a:prstGeom prst="rect">
            <a:avLst/>
          </a:prstGeom>
          <a:noFill/>
        </p:spPr>
        <p:txBody>
          <a:bodyPr wrap="square" rtlCol="0">
            <a:spAutoFit/>
          </a:bodyPr>
          <a:lstStyle/>
          <a:p>
            <a:r>
              <a:rPr lang="en-AU" sz="2900" b="1" dirty="0">
                <a:solidFill>
                  <a:schemeClr val="accent1"/>
                </a:solidFill>
              </a:rPr>
              <a:t>Strategy </a:t>
            </a:r>
            <a:r>
              <a:rPr lang="en-AU" sz="2900" b="1" dirty="0" smtClean="0">
                <a:solidFill>
                  <a:schemeClr val="accent1"/>
                </a:solidFill>
              </a:rPr>
              <a:t>3:</a:t>
            </a:r>
            <a:r>
              <a:rPr lang="en-AU" sz="2900" dirty="0">
                <a:solidFill>
                  <a:schemeClr val="accent1"/>
                </a:solidFill>
              </a:rPr>
              <a:t> </a:t>
            </a:r>
            <a:r>
              <a:rPr lang="en-AU" sz="2900" dirty="0" smtClean="0">
                <a:solidFill>
                  <a:schemeClr val="accent1"/>
                </a:solidFill>
              </a:rPr>
              <a:t>Preparing </a:t>
            </a:r>
            <a:r>
              <a:rPr lang="en-AU" sz="2900" dirty="0">
                <a:solidFill>
                  <a:schemeClr val="accent1"/>
                </a:solidFill>
              </a:rPr>
              <a:t>additional prompts that can</a:t>
            </a:r>
            <a:br>
              <a:rPr lang="en-AU" sz="2900" dirty="0">
                <a:solidFill>
                  <a:schemeClr val="accent1"/>
                </a:solidFill>
              </a:rPr>
            </a:br>
            <a:r>
              <a:rPr lang="en-AU" sz="2900" dirty="0">
                <a:solidFill>
                  <a:schemeClr val="accent1"/>
                </a:solidFill>
              </a:rPr>
              <a:t>a. support students experiencing difficulty. </a:t>
            </a:r>
            <a:br>
              <a:rPr lang="en-AU" sz="2900" dirty="0">
                <a:solidFill>
                  <a:schemeClr val="accent1"/>
                </a:solidFill>
              </a:rPr>
            </a:br>
            <a:r>
              <a:rPr lang="en-AU" sz="2900" dirty="0">
                <a:solidFill>
                  <a:schemeClr val="accent1"/>
                </a:solidFill>
              </a:rPr>
              <a:t>b. extend those who are ready.</a:t>
            </a:r>
            <a:endParaRPr lang="en-AU" sz="2900" dirty="0">
              <a:solidFill>
                <a:srgbClr val="0070C0"/>
              </a:solidFill>
            </a:endParaRPr>
          </a:p>
        </p:txBody>
      </p:sp>
      <p:sp>
        <p:nvSpPr>
          <p:cNvPr id="2" name="Slide Number Placeholder 1"/>
          <p:cNvSpPr>
            <a:spLocks noGrp="1"/>
          </p:cNvSpPr>
          <p:nvPr>
            <p:ph type="sldNum" sz="quarter" idx="12"/>
          </p:nvPr>
        </p:nvSpPr>
        <p:spPr/>
        <p:txBody>
          <a:bodyPr/>
          <a:lstStyle/>
          <a:p>
            <a:fld id="{7E76BABB-CAE5-453E-983A-D1F1F5FF9F5E}" type="slidenum">
              <a:rPr lang="en-AU" smtClean="0"/>
              <a:t>54</a:t>
            </a:fld>
            <a:endParaRPr lang="en-AU"/>
          </a:p>
        </p:txBody>
      </p:sp>
    </p:spTree>
    <p:extLst>
      <p:ext uri="{BB962C8B-B14F-4D97-AF65-F5344CB8AC3E}">
        <p14:creationId xmlns:p14="http://schemas.microsoft.com/office/powerpoint/2010/main" val="10026933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9542"/>
            <a:ext cx="6480720" cy="857250"/>
          </a:xfrm>
        </p:spPr>
        <p:txBody>
          <a:bodyPr>
            <a:normAutofit fontScale="90000"/>
          </a:bodyPr>
          <a:lstStyle/>
          <a:p>
            <a:r>
              <a:rPr lang="en-AU" b="0" dirty="0" smtClean="0">
                <a:solidFill>
                  <a:schemeClr val="accent1"/>
                </a:solidFill>
              </a:rPr>
              <a:t>Supporting students experiencing difficulty –  the power of “enabling prompts”</a:t>
            </a:r>
            <a:endParaRPr lang="en-AU" b="0" dirty="0">
              <a:solidFill>
                <a:schemeClr val="accent1"/>
              </a:solidFill>
            </a:endParaRPr>
          </a:p>
        </p:txBody>
      </p:sp>
      <p:sp>
        <p:nvSpPr>
          <p:cNvPr id="3" name="Content Placeholder 2"/>
          <p:cNvSpPr>
            <a:spLocks noGrp="1"/>
          </p:cNvSpPr>
          <p:nvPr>
            <p:ph idx="1"/>
          </p:nvPr>
        </p:nvSpPr>
        <p:spPr>
          <a:xfrm>
            <a:off x="467544" y="1707654"/>
            <a:ext cx="7128792" cy="3096345"/>
          </a:xfrm>
        </p:spPr>
        <p:txBody>
          <a:bodyPr>
            <a:normAutofit/>
          </a:bodyPr>
          <a:lstStyle/>
          <a:p>
            <a:r>
              <a:rPr lang="en-AU" sz="2400" dirty="0"/>
              <a:t>“Telling” students experiencing difficulty what to do runs the risk of entrenching their sense of helplessness.</a:t>
            </a:r>
          </a:p>
          <a:p>
            <a:r>
              <a:rPr lang="en-AU" sz="2400" dirty="0"/>
              <a:t>After completing the prompt, the intention is for students to proceed with the original task.</a:t>
            </a:r>
          </a:p>
          <a:p>
            <a:r>
              <a:rPr lang="en-AU" sz="2400" dirty="0"/>
              <a:t>As a result, those students can feel part of the class community …</a:t>
            </a:r>
          </a:p>
          <a:p>
            <a:r>
              <a:rPr lang="en-AU" sz="2400" dirty="0"/>
              <a:t>… as well as learning self-help strategies.</a:t>
            </a:r>
          </a:p>
          <a:p>
            <a:endParaRPr lang="en-AU" dirty="0"/>
          </a:p>
        </p:txBody>
      </p:sp>
      <p:sp>
        <p:nvSpPr>
          <p:cNvPr id="4" name="Slide Number Placeholder 3"/>
          <p:cNvSpPr>
            <a:spLocks noGrp="1"/>
          </p:cNvSpPr>
          <p:nvPr>
            <p:ph type="sldNum" sz="quarter" idx="12"/>
          </p:nvPr>
        </p:nvSpPr>
        <p:spPr/>
        <p:txBody>
          <a:bodyPr/>
          <a:lstStyle/>
          <a:p>
            <a:fld id="{D1BBEFB1-45C7-4049-B073-B343CB1F5C4A}" type="slidenum">
              <a:rPr lang="en-AU" smtClean="0"/>
              <a:t>55</a:t>
            </a:fld>
            <a:endParaRPr lang="en-AU" dirty="0"/>
          </a:p>
        </p:txBody>
      </p:sp>
    </p:spTree>
    <p:extLst>
      <p:ext uri="{BB962C8B-B14F-4D97-AF65-F5344CB8AC3E}">
        <p14:creationId xmlns:p14="http://schemas.microsoft.com/office/powerpoint/2010/main" val="138125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1095686"/>
            <a:ext cx="7920000" cy="900000"/>
          </a:xfrm>
        </p:spPr>
        <p:txBody>
          <a:bodyPr>
            <a:normAutofit fontScale="90000"/>
          </a:bodyPr>
          <a:lstStyle/>
          <a:p>
            <a:r>
              <a:rPr lang="en-AU" b="0" dirty="0" smtClean="0">
                <a:solidFill>
                  <a:schemeClr val="accent1"/>
                </a:solidFill>
              </a:rPr>
              <a:t>An enabling prompt involves reducing the complexity of the original task by changing …</a:t>
            </a:r>
            <a:endParaRPr lang="en-AU" b="0" dirty="0">
              <a:solidFill>
                <a:schemeClr val="accent1"/>
              </a:solidFill>
            </a:endParaRPr>
          </a:p>
        </p:txBody>
      </p:sp>
      <p:sp>
        <p:nvSpPr>
          <p:cNvPr id="3" name="Content Placeholder 2"/>
          <p:cNvSpPr>
            <a:spLocks noGrp="1"/>
          </p:cNvSpPr>
          <p:nvPr>
            <p:ph idx="1"/>
          </p:nvPr>
        </p:nvSpPr>
        <p:spPr>
          <a:xfrm>
            <a:off x="1259632" y="2355727"/>
            <a:ext cx="7255718" cy="2276996"/>
          </a:xfrm>
        </p:spPr>
        <p:txBody>
          <a:bodyPr>
            <a:normAutofit/>
          </a:bodyPr>
          <a:lstStyle/>
          <a:p>
            <a:r>
              <a:rPr lang="en-AU" sz="2400" dirty="0"/>
              <a:t>The nature of the representation</a:t>
            </a:r>
          </a:p>
          <a:p>
            <a:r>
              <a:rPr lang="en-AU" sz="2400" dirty="0"/>
              <a:t>The number of steps</a:t>
            </a:r>
          </a:p>
          <a:p>
            <a:r>
              <a:rPr lang="en-AU" sz="2400" dirty="0"/>
              <a:t>The size of the numbers</a:t>
            </a:r>
          </a:p>
        </p:txBody>
      </p:sp>
      <p:sp>
        <p:nvSpPr>
          <p:cNvPr id="4" name="Slide Number Placeholder 3"/>
          <p:cNvSpPr>
            <a:spLocks noGrp="1"/>
          </p:cNvSpPr>
          <p:nvPr>
            <p:ph type="sldNum" sz="quarter" idx="12"/>
          </p:nvPr>
        </p:nvSpPr>
        <p:spPr/>
        <p:txBody>
          <a:bodyPr/>
          <a:lstStyle/>
          <a:p>
            <a:fld id="{D1BBEFB1-45C7-4049-B073-B343CB1F5C4A}" type="slidenum">
              <a:rPr lang="en-AU" smtClean="0"/>
              <a:t>56</a:t>
            </a:fld>
            <a:endParaRPr lang="en-AU" dirty="0"/>
          </a:p>
        </p:txBody>
      </p:sp>
    </p:spTree>
    <p:extLst>
      <p:ext uri="{BB962C8B-B14F-4D97-AF65-F5344CB8AC3E}">
        <p14:creationId xmlns:p14="http://schemas.microsoft.com/office/powerpoint/2010/main" val="2418671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49040" y="-212408"/>
            <a:ext cx="7920000" cy="900000"/>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endParaRPr lang="en-AU" sz="2900" b="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75" t="31951" r="33874" b="22511"/>
          <a:stretch/>
        </p:blipFill>
        <p:spPr bwMode="auto">
          <a:xfrm>
            <a:off x="5508104" y="1275606"/>
            <a:ext cx="2808312" cy="2732413"/>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06450" y="1095478"/>
            <a:ext cx="4536504" cy="4108817"/>
          </a:xfrm>
          <a:prstGeom prst="rect">
            <a:avLst/>
          </a:prstGeom>
          <a:noFill/>
        </p:spPr>
        <p:txBody>
          <a:bodyPr wrap="square" rtlCol="0">
            <a:spAutoFit/>
          </a:bodyPr>
          <a:lstStyle/>
          <a:p>
            <a:pPr>
              <a:spcBef>
                <a:spcPts val="600"/>
              </a:spcBef>
            </a:pPr>
            <a:endParaRPr lang="en-AU" sz="2000" b="1" dirty="0"/>
          </a:p>
          <a:p>
            <a:pPr>
              <a:spcBef>
                <a:spcPts val="600"/>
              </a:spcBef>
            </a:pPr>
            <a:r>
              <a:rPr lang="en-AU" sz="2200" b="1" dirty="0"/>
              <a:t>Reducing number of steps </a:t>
            </a:r>
            <a:r>
              <a:rPr lang="en-AU" sz="2200" dirty="0" smtClean="0"/>
              <a:t>– “Remove </a:t>
            </a:r>
            <a:r>
              <a:rPr lang="en-AU" sz="2200" dirty="0"/>
              <a:t>one block to make your model </a:t>
            </a:r>
            <a:r>
              <a:rPr lang="en-AU" sz="2200" dirty="0" smtClean="0"/>
              <a:t>symmetrical”.</a:t>
            </a:r>
            <a:endParaRPr lang="en-AU" sz="2200" dirty="0"/>
          </a:p>
          <a:p>
            <a:pPr>
              <a:spcBef>
                <a:spcPts val="600"/>
              </a:spcBef>
            </a:pPr>
            <a:endParaRPr lang="en-AU" sz="2200" dirty="0"/>
          </a:p>
          <a:p>
            <a:pPr>
              <a:spcBef>
                <a:spcPts val="600"/>
              </a:spcBef>
            </a:pPr>
            <a:r>
              <a:rPr lang="en-AU" sz="2200" dirty="0" smtClean="0"/>
              <a:t>“Look </a:t>
            </a:r>
            <a:r>
              <a:rPr lang="en-AU" sz="2200" dirty="0"/>
              <a:t>at the new symmetrical model you have made. Can you add a block to your model and still keep it symmetrical</a:t>
            </a:r>
            <a:r>
              <a:rPr lang="en-AU" sz="2200" dirty="0" smtClean="0"/>
              <a:t>?” </a:t>
            </a:r>
            <a:endParaRPr lang="en-AU" sz="2200" dirty="0"/>
          </a:p>
          <a:p>
            <a:pPr>
              <a:spcBef>
                <a:spcPts val="600"/>
              </a:spcBef>
            </a:pPr>
            <a:endParaRPr lang="en-AU" sz="2000" dirty="0"/>
          </a:p>
          <a:p>
            <a:pPr>
              <a:spcBef>
                <a:spcPts val="600"/>
              </a:spcBef>
            </a:pPr>
            <a:endParaRPr lang="en-AU" sz="2000" dirty="0"/>
          </a:p>
        </p:txBody>
      </p:sp>
      <p:sp>
        <p:nvSpPr>
          <p:cNvPr id="9" name="Rectangle 8"/>
          <p:cNvSpPr/>
          <p:nvPr/>
        </p:nvSpPr>
        <p:spPr>
          <a:xfrm>
            <a:off x="406450" y="556869"/>
            <a:ext cx="5928161" cy="538609"/>
          </a:xfrm>
          <a:prstGeom prst="rect">
            <a:avLst/>
          </a:prstGeom>
        </p:spPr>
        <p:txBody>
          <a:bodyPr wrap="none">
            <a:spAutoFit/>
          </a:bodyPr>
          <a:lstStyle/>
          <a:p>
            <a:r>
              <a:rPr lang="en-AU" sz="2900" dirty="0">
                <a:solidFill>
                  <a:schemeClr val="accent1"/>
                </a:solidFill>
              </a:rPr>
              <a:t>Building symmetry - enabling prompts</a:t>
            </a:r>
          </a:p>
        </p:txBody>
      </p:sp>
      <p:sp>
        <p:nvSpPr>
          <p:cNvPr id="2" name="Slide Number Placeholder 1"/>
          <p:cNvSpPr>
            <a:spLocks noGrp="1"/>
          </p:cNvSpPr>
          <p:nvPr>
            <p:ph type="sldNum" sz="quarter" idx="12"/>
          </p:nvPr>
        </p:nvSpPr>
        <p:spPr/>
        <p:txBody>
          <a:bodyPr/>
          <a:lstStyle/>
          <a:p>
            <a:fld id="{D1BBEFB1-45C7-4049-B073-B343CB1F5C4A}" type="slidenum">
              <a:rPr lang="en-AU" smtClean="0"/>
              <a:t>57</a:t>
            </a:fld>
            <a:endParaRPr lang="en-AU" dirty="0"/>
          </a:p>
        </p:txBody>
      </p:sp>
    </p:spTree>
    <p:extLst>
      <p:ext uri="{BB962C8B-B14F-4D97-AF65-F5344CB8AC3E}">
        <p14:creationId xmlns:p14="http://schemas.microsoft.com/office/powerpoint/2010/main" val="2281387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7534"/>
            <a:ext cx="6480163" cy="857250"/>
          </a:xfrm>
        </p:spPr>
        <p:txBody>
          <a:bodyPr>
            <a:normAutofit fontScale="90000"/>
          </a:bodyPr>
          <a:lstStyle/>
          <a:p>
            <a:r>
              <a:rPr lang="en-AU" b="0" dirty="0" smtClean="0">
                <a:solidFill>
                  <a:schemeClr val="accent1"/>
                </a:solidFill>
              </a:rPr>
              <a:t>Extending students who are ready  </a:t>
            </a:r>
            <a:br>
              <a:rPr lang="en-AU" b="0" dirty="0" smtClean="0">
                <a:solidFill>
                  <a:schemeClr val="accent1"/>
                </a:solidFill>
              </a:rPr>
            </a:br>
            <a:r>
              <a:rPr lang="en-AU" b="0" dirty="0" smtClean="0">
                <a:solidFill>
                  <a:schemeClr val="accent1"/>
                </a:solidFill>
              </a:rPr>
              <a:t>–  the use of “extending prompts”</a:t>
            </a:r>
            <a:endParaRPr lang="en-AU" b="0" dirty="0">
              <a:solidFill>
                <a:schemeClr val="accent1"/>
              </a:solidFill>
            </a:endParaRPr>
          </a:p>
        </p:txBody>
      </p:sp>
      <p:sp>
        <p:nvSpPr>
          <p:cNvPr id="3" name="Content Placeholder 2"/>
          <p:cNvSpPr>
            <a:spLocks noGrp="1"/>
          </p:cNvSpPr>
          <p:nvPr>
            <p:ph idx="1"/>
          </p:nvPr>
        </p:nvSpPr>
        <p:spPr>
          <a:xfrm>
            <a:off x="467544" y="1635645"/>
            <a:ext cx="7128792" cy="3096345"/>
          </a:xfrm>
        </p:spPr>
        <p:txBody>
          <a:bodyPr>
            <a:noAutofit/>
          </a:bodyPr>
          <a:lstStyle/>
          <a:p>
            <a:r>
              <a:rPr lang="en-AU" sz="2400" dirty="0"/>
              <a:t>Extending prompts </a:t>
            </a:r>
            <a:r>
              <a:rPr lang="en-AU" sz="2400" b="1" dirty="0"/>
              <a:t>explore the potential more deeply</a:t>
            </a:r>
          </a:p>
          <a:p>
            <a:r>
              <a:rPr lang="en-AU" sz="2400" dirty="0"/>
              <a:t>Extending prompts:</a:t>
            </a:r>
          </a:p>
          <a:p>
            <a:pPr lvl="1"/>
            <a:r>
              <a:rPr lang="en-AU" dirty="0" smtClean="0"/>
              <a:t>Increase complexity and size of numbers</a:t>
            </a:r>
          </a:p>
          <a:p>
            <a:pPr lvl="1"/>
            <a:r>
              <a:rPr lang="en-AU" dirty="0" smtClean="0"/>
              <a:t>Find multiple solutions</a:t>
            </a:r>
          </a:p>
          <a:p>
            <a:pPr lvl="1"/>
            <a:r>
              <a:rPr lang="en-AU" dirty="0" smtClean="0"/>
              <a:t>Identify all possibilities</a:t>
            </a:r>
          </a:p>
          <a:p>
            <a:pPr lvl="1"/>
            <a:r>
              <a:rPr lang="en-AU" dirty="0" smtClean="0"/>
              <a:t>Make a generalisation or rule</a:t>
            </a:r>
          </a:p>
          <a:p>
            <a:r>
              <a:rPr lang="en-AU" sz="2400" dirty="0"/>
              <a:t>Extending prompts </a:t>
            </a:r>
            <a:r>
              <a:rPr lang="en-AU" sz="2400" b="1" dirty="0"/>
              <a:t>do not</a:t>
            </a:r>
            <a:r>
              <a:rPr lang="en-AU" sz="2400" dirty="0"/>
              <a:t> change contexts – the prompt still meets the purpose of the </a:t>
            </a:r>
            <a:r>
              <a:rPr lang="en-AU" sz="2400" dirty="0" smtClean="0"/>
              <a:t>lesson</a:t>
            </a:r>
            <a:endParaRPr lang="en-AU" sz="2400" dirty="0"/>
          </a:p>
        </p:txBody>
      </p:sp>
      <p:sp>
        <p:nvSpPr>
          <p:cNvPr id="4" name="Slide Number Placeholder 3"/>
          <p:cNvSpPr>
            <a:spLocks noGrp="1"/>
          </p:cNvSpPr>
          <p:nvPr>
            <p:ph type="sldNum" sz="quarter" idx="12"/>
          </p:nvPr>
        </p:nvSpPr>
        <p:spPr/>
        <p:txBody>
          <a:bodyPr/>
          <a:lstStyle/>
          <a:p>
            <a:fld id="{D1BBEFB1-45C7-4049-B073-B343CB1F5C4A}" type="slidenum">
              <a:rPr lang="en-AU" smtClean="0"/>
              <a:t>58</a:t>
            </a:fld>
            <a:endParaRPr lang="en-AU" dirty="0"/>
          </a:p>
        </p:txBody>
      </p:sp>
    </p:spTree>
    <p:extLst>
      <p:ext uri="{BB962C8B-B14F-4D97-AF65-F5344CB8AC3E}">
        <p14:creationId xmlns:p14="http://schemas.microsoft.com/office/powerpoint/2010/main" val="137781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49040" y="-212408"/>
            <a:ext cx="7920000" cy="900000"/>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endParaRPr lang="en-AU" sz="2900" b="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75" t="31951" r="33874" b="22511"/>
          <a:stretch/>
        </p:blipFill>
        <p:spPr bwMode="auto">
          <a:xfrm>
            <a:off x="5508104" y="1131591"/>
            <a:ext cx="2808312" cy="2732413"/>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49040" y="1131591"/>
            <a:ext cx="4536504" cy="3046988"/>
          </a:xfrm>
          <a:prstGeom prst="rect">
            <a:avLst/>
          </a:prstGeom>
          <a:noFill/>
        </p:spPr>
        <p:txBody>
          <a:bodyPr wrap="square" rtlCol="0">
            <a:spAutoFit/>
          </a:bodyPr>
          <a:lstStyle/>
          <a:p>
            <a:pPr>
              <a:spcBef>
                <a:spcPts val="600"/>
              </a:spcBef>
            </a:pPr>
            <a:r>
              <a:rPr lang="en-AU" sz="2200" b="1" dirty="0"/>
              <a:t>Increase complexity and size of </a:t>
            </a:r>
            <a:r>
              <a:rPr lang="en-AU" sz="2200" b="1" dirty="0" smtClean="0"/>
              <a:t>numbers:</a:t>
            </a:r>
          </a:p>
          <a:p>
            <a:pPr>
              <a:spcBef>
                <a:spcPts val="600"/>
              </a:spcBef>
            </a:pPr>
            <a:r>
              <a:rPr lang="en-AU" sz="2200" dirty="0" smtClean="0"/>
              <a:t>“What symmetrical </a:t>
            </a:r>
            <a:r>
              <a:rPr lang="en-AU" sz="2200" dirty="0"/>
              <a:t>objects can you make by adding two </a:t>
            </a:r>
            <a:r>
              <a:rPr lang="en-AU" sz="2200" dirty="0" smtClean="0"/>
              <a:t>blocks </a:t>
            </a:r>
            <a:r>
              <a:rPr lang="en-AU" sz="2200" dirty="0"/>
              <a:t>to the model</a:t>
            </a:r>
            <a:r>
              <a:rPr lang="en-AU" sz="2200" dirty="0" smtClean="0"/>
              <a:t>?”</a:t>
            </a:r>
          </a:p>
          <a:p>
            <a:pPr>
              <a:spcBef>
                <a:spcPts val="600"/>
              </a:spcBef>
            </a:pPr>
            <a:r>
              <a:rPr lang="en-AU" sz="2200" dirty="0" smtClean="0"/>
              <a:t>“… 3 blocks”?</a:t>
            </a:r>
            <a:endParaRPr lang="en-AU" sz="2200" dirty="0"/>
          </a:p>
          <a:p>
            <a:pPr>
              <a:spcBef>
                <a:spcPts val="600"/>
              </a:spcBef>
            </a:pPr>
            <a:endParaRPr lang="en-AU" sz="2000" dirty="0"/>
          </a:p>
          <a:p>
            <a:pPr>
              <a:spcBef>
                <a:spcPts val="600"/>
              </a:spcBef>
            </a:pPr>
            <a:endParaRPr lang="en-AU" sz="2000" dirty="0"/>
          </a:p>
        </p:txBody>
      </p:sp>
      <p:sp>
        <p:nvSpPr>
          <p:cNvPr id="9" name="Rectangle 8"/>
          <p:cNvSpPr/>
          <p:nvPr/>
        </p:nvSpPr>
        <p:spPr>
          <a:xfrm>
            <a:off x="539552" y="456237"/>
            <a:ext cx="6198556" cy="538609"/>
          </a:xfrm>
          <a:prstGeom prst="rect">
            <a:avLst/>
          </a:prstGeom>
        </p:spPr>
        <p:txBody>
          <a:bodyPr wrap="none">
            <a:spAutoFit/>
          </a:bodyPr>
          <a:lstStyle/>
          <a:p>
            <a:r>
              <a:rPr lang="en-AU" sz="2900" dirty="0">
                <a:solidFill>
                  <a:schemeClr val="accent1"/>
                </a:solidFill>
              </a:rPr>
              <a:t>Building symmetry – extending prompts</a:t>
            </a:r>
          </a:p>
        </p:txBody>
      </p:sp>
      <p:sp>
        <p:nvSpPr>
          <p:cNvPr id="12" name="Action Button: Back or Previous 11">
            <a:hlinkClick r:id="rId4" action="ppaction://hlinksldjump" highlightClick="1"/>
          </p:cNvPr>
          <p:cNvSpPr/>
          <p:nvPr/>
        </p:nvSpPr>
        <p:spPr>
          <a:xfrm>
            <a:off x="539552" y="4134702"/>
            <a:ext cx="1368000" cy="79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solidFill>
                  <a:schemeClr val="bg1"/>
                </a:solidFill>
              </a:rPr>
              <a:t>Back to menu</a:t>
            </a:r>
          </a:p>
        </p:txBody>
      </p:sp>
      <p:sp>
        <p:nvSpPr>
          <p:cNvPr id="13" name="Action Button: Forward or Next 12">
            <a:hlinkClick r:id="rId5" action="ppaction://hlinksldjump" highlightClick="1"/>
          </p:cNvPr>
          <p:cNvSpPr/>
          <p:nvPr/>
        </p:nvSpPr>
        <p:spPr>
          <a:xfrm>
            <a:off x="7271848" y="4134702"/>
            <a:ext cx="1368152" cy="79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Continue to next section</a:t>
            </a:r>
          </a:p>
        </p:txBody>
      </p:sp>
      <p:sp>
        <p:nvSpPr>
          <p:cNvPr id="8" name="Action Button: Back or Previous 7">
            <a:hlinkClick r:id="rId4" action="ppaction://hlinksldjump" highlightClick="1"/>
          </p:cNvPr>
          <p:cNvSpPr/>
          <p:nvPr/>
        </p:nvSpPr>
        <p:spPr>
          <a:xfrm>
            <a:off x="539552" y="4011910"/>
            <a:ext cx="1728192" cy="91479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bg1"/>
                </a:solidFill>
              </a:rPr>
              <a:t>Back to </a:t>
            </a:r>
            <a:r>
              <a:rPr lang="en-AU" sz="2000" dirty="0" smtClean="0">
                <a:solidFill>
                  <a:schemeClr val="bg1"/>
                </a:solidFill>
              </a:rPr>
              <a:t>the task selection slide</a:t>
            </a:r>
            <a:endParaRPr lang="en-AU" sz="2000" dirty="0">
              <a:solidFill>
                <a:schemeClr val="bg1"/>
              </a:solidFill>
            </a:endParaRPr>
          </a:p>
        </p:txBody>
      </p:sp>
      <p:sp>
        <p:nvSpPr>
          <p:cNvPr id="10" name="Action Button: Forward or Next 9">
            <a:hlinkClick r:id="rId5" action="ppaction://hlinksldjump" highlightClick="1"/>
          </p:cNvPr>
          <p:cNvSpPr/>
          <p:nvPr/>
        </p:nvSpPr>
        <p:spPr>
          <a:xfrm>
            <a:off x="6948264" y="3939902"/>
            <a:ext cx="1691736" cy="986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Jump to Part 4</a:t>
            </a:r>
            <a:endParaRPr lang="en-AU" sz="2400" dirty="0"/>
          </a:p>
        </p:txBody>
      </p:sp>
      <p:sp>
        <p:nvSpPr>
          <p:cNvPr id="2" name="Slide Number Placeholder 1"/>
          <p:cNvSpPr>
            <a:spLocks noGrp="1"/>
          </p:cNvSpPr>
          <p:nvPr>
            <p:ph type="sldNum" sz="quarter" idx="12"/>
          </p:nvPr>
        </p:nvSpPr>
        <p:spPr/>
        <p:txBody>
          <a:bodyPr/>
          <a:lstStyle/>
          <a:p>
            <a:fld id="{D1BBEFB1-45C7-4049-B073-B343CB1F5C4A}" type="slidenum">
              <a:rPr lang="en-AU" smtClean="0"/>
              <a:t>59</a:t>
            </a:fld>
            <a:endParaRPr lang="en-AU" dirty="0"/>
          </a:p>
        </p:txBody>
      </p:sp>
    </p:spTree>
    <p:extLst>
      <p:ext uri="{BB962C8B-B14F-4D97-AF65-F5344CB8AC3E}">
        <p14:creationId xmlns:p14="http://schemas.microsoft.com/office/powerpoint/2010/main" val="3812614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27584" y="802628"/>
            <a:ext cx="5940000" cy="674999"/>
          </a:xfrm>
          <a:prstGeom prst="rect">
            <a:avLst/>
          </a:prstGeom>
          <a:noFill/>
          <a:ln>
            <a:noFill/>
          </a:ln>
        </p:spPr>
        <p:txBody>
          <a:bodyPr vert="horz" wrap="square" lIns="68550" tIns="68550" rIns="68550" bIns="68550" rtlCol="0" anchor="t" anchorCtr="0">
            <a:noAutofit/>
          </a:bodyPr>
          <a:lstStyle/>
          <a:p>
            <a:pPr>
              <a:lnSpc>
                <a:spcPct val="90000"/>
              </a:lnSpc>
              <a:spcBef>
                <a:spcPts val="0"/>
              </a:spcBef>
              <a:buClr>
                <a:schemeClr val="accent1"/>
              </a:buClr>
              <a:buSzPct val="25000"/>
            </a:pPr>
            <a:r>
              <a:rPr lang="en-AU" sz="2900" b="0" dirty="0">
                <a:solidFill>
                  <a:schemeClr val="accent1"/>
                </a:solidFill>
                <a:latin typeface="Calibri"/>
                <a:ea typeface="Calibri"/>
                <a:cs typeface="Calibri"/>
                <a:sym typeface="Calibri"/>
              </a:rPr>
              <a:t>Classroom Resources</a:t>
            </a:r>
          </a:p>
        </p:txBody>
      </p:sp>
      <p:sp>
        <p:nvSpPr>
          <p:cNvPr id="178" name="Shape 178"/>
          <p:cNvSpPr txBox="1">
            <a:spLocks noGrp="1"/>
          </p:cNvSpPr>
          <p:nvPr>
            <p:ph type="body" idx="1"/>
          </p:nvPr>
        </p:nvSpPr>
        <p:spPr>
          <a:xfrm>
            <a:off x="827584" y="1484263"/>
            <a:ext cx="6264037" cy="1454163"/>
          </a:xfrm>
          <a:prstGeom prst="rect">
            <a:avLst/>
          </a:prstGeom>
          <a:noFill/>
          <a:ln>
            <a:noFill/>
          </a:ln>
        </p:spPr>
        <p:txBody>
          <a:bodyPr vert="horz" wrap="square" lIns="68550" tIns="68550" rIns="68550" bIns="68550" rtlCol="0" anchor="t" anchorCtr="0">
            <a:noAutofit/>
          </a:bodyPr>
          <a:lstStyle/>
          <a:p>
            <a:pPr marL="0" indent="0">
              <a:lnSpc>
                <a:spcPct val="90000"/>
              </a:lnSpc>
              <a:spcAft>
                <a:spcPts val="0"/>
              </a:spcAft>
              <a:buClr>
                <a:schemeClr val="dk1"/>
              </a:buClr>
              <a:buSzPct val="25000"/>
              <a:buNone/>
            </a:pPr>
            <a:r>
              <a:rPr lang="en-AU" sz="2400" dirty="0" smtClean="0">
                <a:solidFill>
                  <a:schemeClr val="dk1"/>
                </a:solidFill>
                <a:latin typeface="Calibri"/>
                <a:ea typeface="Calibri"/>
                <a:cs typeface="Calibri"/>
                <a:sym typeface="Calibri"/>
              </a:rPr>
              <a:t>Exemplary classroom resources at every level from Foundation to Year 10 that embody a spirit of inquiry and enact the </a:t>
            </a:r>
            <a:r>
              <a:rPr lang="en-AU" sz="2400" dirty="0" err="1" smtClean="0">
                <a:solidFill>
                  <a:schemeClr val="dk1"/>
                </a:solidFill>
                <a:latin typeface="Calibri"/>
                <a:ea typeface="Calibri"/>
                <a:cs typeface="Calibri"/>
                <a:sym typeface="Calibri"/>
              </a:rPr>
              <a:t>reSolve</a:t>
            </a:r>
            <a:r>
              <a:rPr lang="en-AU" sz="2400" dirty="0" smtClean="0">
                <a:solidFill>
                  <a:schemeClr val="dk1"/>
                </a:solidFill>
                <a:latin typeface="Calibri"/>
                <a:ea typeface="Calibri"/>
                <a:cs typeface="Calibri"/>
                <a:sym typeface="Calibri"/>
              </a:rPr>
              <a:t> Protocol.</a:t>
            </a:r>
          </a:p>
          <a:p>
            <a:pPr marL="0" indent="0">
              <a:lnSpc>
                <a:spcPct val="90000"/>
              </a:lnSpc>
              <a:spcAft>
                <a:spcPts val="0"/>
              </a:spcAft>
              <a:buClr>
                <a:schemeClr val="dk1"/>
              </a:buClr>
              <a:buSzPct val="25000"/>
              <a:buNone/>
            </a:pPr>
            <a:endParaRPr sz="2700" dirty="0">
              <a:solidFill>
                <a:srgbClr val="777777"/>
              </a:solidFill>
              <a:latin typeface="Arial"/>
              <a:ea typeface="Arial"/>
              <a:cs typeface="Arial"/>
              <a:sym typeface="Arial"/>
            </a:endParaRPr>
          </a:p>
        </p:txBody>
      </p:sp>
      <p:sp>
        <p:nvSpPr>
          <p:cNvPr id="179" name="Shape 179"/>
          <p:cNvSpPr txBox="1">
            <a:spLocks noGrp="1"/>
          </p:cNvSpPr>
          <p:nvPr>
            <p:ph type="sldNum" idx="12"/>
          </p:nvPr>
        </p:nvSpPr>
        <p:spPr>
          <a:xfrm>
            <a:off x="8391005" y="4811507"/>
            <a:ext cx="601875" cy="273824"/>
          </a:xfrm>
          <a:prstGeom prst="rect">
            <a:avLst/>
          </a:prstGeom>
          <a:noFill/>
          <a:ln>
            <a:noFill/>
          </a:ln>
        </p:spPr>
        <p:txBody>
          <a:bodyPr vert="horz" wrap="square" lIns="68550" tIns="34275" rIns="68550" bIns="34275" rtlCol="0" anchor="t" anchorCtr="0">
            <a:noAutofit/>
          </a:bodyPr>
          <a:lstStyle/>
          <a:p>
            <a:pPr>
              <a:buSzPct val="25000"/>
            </a:pPr>
            <a:fld id="{00000000-1234-1234-1234-123412341234}" type="slidenum">
              <a:rPr lang="en-AU" sz="900">
                <a:solidFill>
                  <a:srgbClr val="888888"/>
                </a:solidFill>
                <a:latin typeface="Calibri"/>
                <a:ea typeface="Calibri"/>
                <a:cs typeface="Calibri"/>
                <a:sym typeface="Calibri"/>
              </a:rPr>
              <a:pPr>
                <a:buSzPct val="25000"/>
              </a:pPr>
              <a:t>6</a:t>
            </a:fld>
            <a:endParaRPr lang="en-AU" sz="9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284533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15566"/>
            <a:ext cx="7920000" cy="1080120"/>
          </a:xfrm>
        </p:spPr>
        <p:txBody>
          <a:bodyPr>
            <a:normAutofit/>
          </a:bodyPr>
          <a:lstStyle/>
          <a:p>
            <a:r>
              <a:rPr lang="en-AU" sz="2900" dirty="0" smtClean="0">
                <a:solidFill>
                  <a:schemeClr val="accent1"/>
                </a:solidFill>
              </a:rPr>
              <a:t>Strategy 1:</a:t>
            </a:r>
            <a:r>
              <a:rPr lang="en-AU" sz="2900" b="0" dirty="0">
                <a:solidFill>
                  <a:schemeClr val="accent1"/>
                </a:solidFill>
              </a:rPr>
              <a:t> </a:t>
            </a:r>
            <a:r>
              <a:rPr lang="en-AU" sz="2900" b="0" dirty="0" smtClean="0">
                <a:solidFill>
                  <a:schemeClr val="accent1"/>
                </a:solidFill>
              </a:rPr>
              <a:t>Providing experiences that give </a:t>
            </a:r>
            <a:r>
              <a:rPr lang="en-AU" sz="2900" b="0" dirty="0">
                <a:solidFill>
                  <a:schemeClr val="accent1"/>
                </a:solidFill>
              </a:rPr>
              <a:t>all students </a:t>
            </a:r>
            <a:r>
              <a:rPr lang="en-AU" sz="2900" b="0" dirty="0" smtClean="0">
                <a:solidFill>
                  <a:schemeClr val="accent1"/>
                </a:solidFill>
              </a:rPr>
              <a:t>access </a:t>
            </a:r>
            <a:r>
              <a:rPr lang="en-AU" sz="2900" b="0" dirty="0">
                <a:solidFill>
                  <a:schemeClr val="accent1"/>
                </a:solidFill>
              </a:rPr>
              <a:t>to the subsequent tasks</a:t>
            </a:r>
          </a:p>
        </p:txBody>
      </p:sp>
      <p:sp>
        <p:nvSpPr>
          <p:cNvPr id="3" name="Content Placeholder 2"/>
          <p:cNvSpPr>
            <a:spLocks noGrp="1"/>
          </p:cNvSpPr>
          <p:nvPr>
            <p:ph idx="1"/>
          </p:nvPr>
        </p:nvSpPr>
        <p:spPr>
          <a:xfrm>
            <a:off x="1331200" y="2211710"/>
            <a:ext cx="6336704" cy="1236431"/>
          </a:xfrm>
        </p:spPr>
        <p:txBody>
          <a:bodyPr>
            <a:normAutofit/>
          </a:bodyPr>
          <a:lstStyle/>
          <a:p>
            <a:pPr marL="0" indent="0">
              <a:buNone/>
            </a:pPr>
            <a:r>
              <a:rPr lang="en-AU" sz="2400" dirty="0"/>
              <a:t>How does this “experience” increase the chances of </a:t>
            </a:r>
            <a:r>
              <a:rPr lang="en-AU" sz="2400" b="1" dirty="0"/>
              <a:t>all</a:t>
            </a:r>
            <a:r>
              <a:rPr lang="en-AU" sz="2400" dirty="0"/>
              <a:t> students engaging with the subsequent task?</a:t>
            </a:r>
          </a:p>
        </p:txBody>
      </p:sp>
      <p:sp>
        <p:nvSpPr>
          <p:cNvPr id="4" name="Slide Number Placeholder 3"/>
          <p:cNvSpPr>
            <a:spLocks noGrp="1"/>
          </p:cNvSpPr>
          <p:nvPr>
            <p:ph type="sldNum" sz="quarter" idx="12"/>
          </p:nvPr>
        </p:nvSpPr>
        <p:spPr/>
        <p:txBody>
          <a:bodyPr/>
          <a:lstStyle/>
          <a:p>
            <a:fld id="{D1BBEFB1-45C7-4049-B073-B343CB1F5C4A}" type="slidenum">
              <a:rPr lang="en-AU" smtClean="0"/>
              <a:t>60</a:t>
            </a:fld>
            <a:endParaRPr lang="en-AU" dirty="0"/>
          </a:p>
        </p:txBody>
      </p:sp>
    </p:spTree>
    <p:extLst>
      <p:ext uri="{BB962C8B-B14F-4D97-AF65-F5344CB8AC3E}">
        <p14:creationId xmlns:p14="http://schemas.microsoft.com/office/powerpoint/2010/main" val="17327093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9394" y="663638"/>
            <a:ext cx="7920000" cy="900000"/>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r>
              <a:rPr lang="en-AU" sz="2900" b="0" dirty="0">
                <a:solidFill>
                  <a:schemeClr val="accent1"/>
                </a:solidFill>
              </a:rPr>
              <a:t>The Mathematical</a:t>
            </a:r>
            <a:r>
              <a:rPr lang="en-AU" sz="2900" dirty="0">
                <a:solidFill>
                  <a:schemeClr val="accent1"/>
                </a:solidFill>
              </a:rPr>
              <a:t> </a:t>
            </a:r>
            <a:r>
              <a:rPr lang="en-AU" sz="2900" b="0" dirty="0" smtClean="0">
                <a:solidFill>
                  <a:schemeClr val="accent1"/>
                </a:solidFill>
              </a:rPr>
              <a:t>Mind Reading </a:t>
            </a:r>
            <a:r>
              <a:rPr lang="en-AU" sz="2900" b="0" i="1" dirty="0" smtClean="0">
                <a:solidFill>
                  <a:schemeClr val="accent1"/>
                </a:solidFill>
              </a:rPr>
              <a:t>experience</a:t>
            </a:r>
            <a:r>
              <a:rPr lang="en-AU" sz="2900" b="0" dirty="0" smtClean="0">
                <a:solidFill>
                  <a:schemeClr val="accent1"/>
                </a:solidFill>
              </a:rPr>
              <a:t> </a:t>
            </a:r>
            <a:r>
              <a:rPr lang="en-AU" sz="2900" b="0" dirty="0">
                <a:solidFill>
                  <a:schemeClr val="accent1"/>
                </a:solidFill>
              </a:rPr>
              <a:t>…</a:t>
            </a:r>
            <a:endParaRPr lang="en-AU" sz="2900" b="0" dirty="0"/>
          </a:p>
        </p:txBody>
      </p:sp>
      <p:sp>
        <p:nvSpPr>
          <p:cNvPr id="7" name="Subtitle 2"/>
          <p:cNvSpPr txBox="1">
            <a:spLocks/>
          </p:cNvSpPr>
          <p:nvPr/>
        </p:nvSpPr>
        <p:spPr>
          <a:xfrm>
            <a:off x="189394" y="1257555"/>
            <a:ext cx="4284048" cy="2304256"/>
          </a:xfrm>
          <a:prstGeom prst="rect">
            <a:avLst/>
          </a:prstGeom>
        </p:spPr>
        <p:txBody>
          <a:bodyPr vert="horz" lIns="0" tIns="0" rIns="0" bIns="0" rtlCol="0">
            <a:normAutofit fontScale="70000" lnSpcReduction="20000"/>
          </a:bodyPr>
          <a:lstStyle>
            <a:lvl1pPr marL="18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54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72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900000" indent="-180000"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3200" dirty="0"/>
              <a:t>Write down a 2-digit number whose digits are different</a:t>
            </a:r>
          </a:p>
          <a:p>
            <a:r>
              <a:rPr lang="en-AU" sz="3200" dirty="0"/>
              <a:t>Reverse the digits</a:t>
            </a:r>
          </a:p>
          <a:p>
            <a:r>
              <a:rPr lang="en-AU" sz="3200" dirty="0"/>
              <a:t>Subtract the smaller number from the larger number</a:t>
            </a:r>
          </a:p>
          <a:p>
            <a:r>
              <a:rPr lang="en-AU" sz="3200" dirty="0"/>
              <a:t>Look for the icon that is next to your answer</a:t>
            </a:r>
          </a:p>
        </p:txBody>
      </p:sp>
      <p:pic>
        <p:nvPicPr>
          <p:cNvPr id="207" name="Picture 206"/>
          <p:cNvPicPr>
            <a:picLocks noChangeAspect="1"/>
          </p:cNvPicPr>
          <p:nvPr/>
        </p:nvPicPr>
        <p:blipFill>
          <a:blip r:embed="rId3"/>
          <a:stretch>
            <a:fillRect/>
          </a:stretch>
        </p:blipFill>
        <p:spPr>
          <a:xfrm>
            <a:off x="4635466" y="1214248"/>
            <a:ext cx="4405228" cy="2795862"/>
          </a:xfrm>
          <a:prstGeom prst="rect">
            <a:avLst/>
          </a:prstGeom>
        </p:spPr>
      </p:pic>
      <p:pic>
        <p:nvPicPr>
          <p:cNvPr id="209" name="Picture 208"/>
          <p:cNvPicPr>
            <a:picLocks noChangeAspect="1"/>
          </p:cNvPicPr>
          <p:nvPr/>
        </p:nvPicPr>
        <p:blipFill>
          <a:blip r:embed="rId4"/>
          <a:stretch>
            <a:fillRect/>
          </a:stretch>
        </p:blipFill>
        <p:spPr>
          <a:xfrm>
            <a:off x="2915817" y="3363839"/>
            <a:ext cx="1395601" cy="1459433"/>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2915817" y="3366307"/>
            <a:ext cx="1395601" cy="1459433"/>
          </a:xfrm>
          <a:prstGeom prst="rect">
            <a:avLst/>
          </a:prstGeom>
          <a:ln>
            <a:solidFill>
              <a:schemeClr val="tx1"/>
            </a:solidFill>
          </a:ln>
        </p:spPr>
      </p:pic>
      <p:sp>
        <p:nvSpPr>
          <p:cNvPr id="2" name="Slide Number Placeholder 1"/>
          <p:cNvSpPr>
            <a:spLocks noGrp="1"/>
          </p:cNvSpPr>
          <p:nvPr>
            <p:ph type="sldNum" sz="quarter" idx="12"/>
          </p:nvPr>
        </p:nvSpPr>
        <p:spPr/>
        <p:txBody>
          <a:bodyPr/>
          <a:lstStyle/>
          <a:p>
            <a:fld id="{D1BBEFB1-45C7-4049-B073-B343CB1F5C4A}" type="slidenum">
              <a:rPr lang="en-AU" smtClean="0"/>
              <a:t>61</a:t>
            </a:fld>
            <a:endParaRPr lang="en-AU" dirty="0"/>
          </a:p>
        </p:txBody>
      </p:sp>
    </p:spTree>
    <p:extLst>
      <p:ext uri="{BB962C8B-B14F-4D97-AF65-F5344CB8AC3E}">
        <p14:creationId xmlns:p14="http://schemas.microsoft.com/office/powerpoint/2010/main" val="26801510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915566"/>
            <a:ext cx="7920000" cy="900000"/>
          </a:xfrm>
        </p:spPr>
        <p:txBody>
          <a:bodyPr>
            <a:normAutofit/>
          </a:bodyPr>
          <a:lstStyle/>
          <a:p>
            <a:r>
              <a:rPr lang="en-AU" sz="2900" b="0" dirty="0">
                <a:solidFill>
                  <a:schemeClr val="accent1"/>
                </a:solidFill>
              </a:rPr>
              <a:t>…and the subsequent Mathematical</a:t>
            </a:r>
            <a:r>
              <a:rPr lang="en-AU" sz="2900" dirty="0">
                <a:solidFill>
                  <a:schemeClr val="accent1"/>
                </a:solidFill>
              </a:rPr>
              <a:t> </a:t>
            </a:r>
            <a:r>
              <a:rPr lang="en-AU" sz="2900" b="0" dirty="0" smtClean="0">
                <a:solidFill>
                  <a:schemeClr val="accent1"/>
                </a:solidFill>
              </a:rPr>
              <a:t>Mind </a:t>
            </a:r>
            <a:r>
              <a:rPr lang="en-AU" sz="2900" b="0" dirty="0">
                <a:solidFill>
                  <a:schemeClr val="accent1"/>
                </a:solidFill>
              </a:rPr>
              <a:t>Reading </a:t>
            </a:r>
            <a:r>
              <a:rPr lang="en-AU" sz="2900" b="0" i="1" dirty="0">
                <a:solidFill>
                  <a:schemeClr val="accent1"/>
                </a:solidFill>
              </a:rPr>
              <a:t>task</a:t>
            </a:r>
            <a:r>
              <a:rPr lang="en-AU" sz="2900" b="0" dirty="0">
                <a:solidFill>
                  <a:schemeClr val="accent1"/>
                </a:solidFill>
              </a:rPr>
              <a:t>…</a:t>
            </a:r>
            <a:endParaRPr lang="en-AU" sz="2900" b="0" dirty="0"/>
          </a:p>
        </p:txBody>
      </p:sp>
      <p:sp>
        <p:nvSpPr>
          <p:cNvPr id="3" name="Content Placeholder 2"/>
          <p:cNvSpPr>
            <a:spLocks noGrp="1"/>
          </p:cNvSpPr>
          <p:nvPr>
            <p:ph idx="1"/>
          </p:nvPr>
        </p:nvSpPr>
        <p:spPr/>
        <p:txBody>
          <a:bodyPr/>
          <a:lstStyle/>
          <a:p>
            <a:pPr marL="0" indent="0">
              <a:buNone/>
            </a:pPr>
            <a:r>
              <a:rPr lang="en-AU" sz="2400" dirty="0"/>
              <a:t>How </a:t>
            </a:r>
            <a:r>
              <a:rPr lang="en-AU" sz="2400" dirty="0" smtClean="0"/>
              <a:t>does this </a:t>
            </a:r>
            <a:r>
              <a:rPr lang="en-AU" sz="2400" dirty="0"/>
              <a:t>work?</a:t>
            </a:r>
          </a:p>
          <a:p>
            <a:pPr marL="0" indent="0">
              <a:buNone/>
            </a:pPr>
            <a:r>
              <a:rPr lang="en-AU" sz="2400" dirty="0"/>
              <a:t>What pattern do the solutions follow?</a:t>
            </a:r>
          </a:p>
          <a:p>
            <a:pPr marL="0" indent="0">
              <a:buNone/>
            </a:pPr>
            <a:r>
              <a:rPr lang="en-AU" sz="2400" dirty="0" smtClean="0"/>
              <a:t>How </a:t>
            </a:r>
            <a:r>
              <a:rPr lang="en-AU" sz="2400" dirty="0"/>
              <a:t>can we represent this process algebraically</a:t>
            </a:r>
            <a:r>
              <a:rPr lang="en-AU" sz="2400" dirty="0" smtClean="0"/>
              <a:t>?</a:t>
            </a:r>
            <a:endParaRPr lang="en-AU" sz="2400" dirty="0"/>
          </a:p>
        </p:txBody>
      </p:sp>
      <p:sp>
        <p:nvSpPr>
          <p:cNvPr id="4" name="Slide Number Placeholder 3"/>
          <p:cNvSpPr>
            <a:spLocks noGrp="1"/>
          </p:cNvSpPr>
          <p:nvPr>
            <p:ph type="sldNum" sz="quarter" idx="12"/>
          </p:nvPr>
        </p:nvSpPr>
        <p:spPr/>
        <p:txBody>
          <a:bodyPr/>
          <a:lstStyle/>
          <a:p>
            <a:fld id="{D1BBEFB1-45C7-4049-B073-B343CB1F5C4A}" type="slidenum">
              <a:rPr lang="en-AU" smtClean="0"/>
              <a:t>62</a:t>
            </a:fld>
            <a:endParaRPr lang="en-AU" dirty="0"/>
          </a:p>
        </p:txBody>
      </p:sp>
    </p:spTree>
    <p:extLst>
      <p:ext uri="{BB962C8B-B14F-4D97-AF65-F5344CB8AC3E}">
        <p14:creationId xmlns:p14="http://schemas.microsoft.com/office/powerpoint/2010/main" val="10661174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15566"/>
            <a:ext cx="7920000" cy="1800200"/>
          </a:xfrm>
        </p:spPr>
        <p:txBody>
          <a:bodyPr>
            <a:normAutofit/>
          </a:bodyPr>
          <a:lstStyle/>
          <a:p>
            <a:r>
              <a:rPr lang="en-AU" sz="2900" dirty="0" smtClean="0">
                <a:solidFill>
                  <a:schemeClr val="accent1"/>
                </a:solidFill>
              </a:rPr>
              <a:t>Strategy 2:</a:t>
            </a:r>
            <a:r>
              <a:rPr lang="en-AU" sz="2900" b="0" dirty="0">
                <a:solidFill>
                  <a:schemeClr val="accent1"/>
                </a:solidFill>
              </a:rPr>
              <a:t> </a:t>
            </a:r>
            <a:r>
              <a:rPr lang="en-AU" sz="2900" b="0" dirty="0" smtClean="0">
                <a:solidFill>
                  <a:schemeClr val="accent1"/>
                </a:solidFill>
              </a:rPr>
              <a:t>Posing </a:t>
            </a:r>
            <a:r>
              <a:rPr lang="en-AU" sz="2900" b="0" dirty="0">
                <a:solidFill>
                  <a:schemeClr val="accent1"/>
                </a:solidFill>
              </a:rPr>
              <a:t>tasks with “low floors” and “high </a:t>
            </a:r>
            <a:r>
              <a:rPr lang="en-AU" sz="2900" b="0" dirty="0" smtClean="0">
                <a:solidFill>
                  <a:schemeClr val="accent1"/>
                </a:solidFill>
              </a:rPr>
              <a:t>ceilings” so </a:t>
            </a:r>
            <a:r>
              <a:rPr lang="en-AU" sz="2900" b="0" dirty="0">
                <a:solidFill>
                  <a:schemeClr val="accent1"/>
                </a:solidFill>
              </a:rPr>
              <a:t>that all students are working on the same task </a:t>
            </a:r>
            <a:r>
              <a:rPr lang="en-AU" sz="2900" b="0" dirty="0" smtClean="0">
                <a:solidFill>
                  <a:schemeClr val="accent1"/>
                </a:solidFill>
              </a:rPr>
              <a:t>even if </a:t>
            </a:r>
            <a:r>
              <a:rPr lang="en-AU" sz="2900" b="0" dirty="0">
                <a:solidFill>
                  <a:schemeClr val="accent1"/>
                </a:solidFill>
              </a:rPr>
              <a:t>in different </a:t>
            </a:r>
            <a:r>
              <a:rPr lang="en-AU" sz="2900" b="0" dirty="0" smtClean="0">
                <a:solidFill>
                  <a:schemeClr val="accent1"/>
                </a:solidFill>
              </a:rPr>
              <a:t>ways.</a:t>
            </a:r>
            <a:endParaRPr lang="en-AU" sz="2900" b="0" dirty="0">
              <a:solidFill>
                <a:schemeClr val="accent1"/>
              </a:solidFill>
            </a:endParaRPr>
          </a:p>
        </p:txBody>
      </p:sp>
      <p:sp>
        <p:nvSpPr>
          <p:cNvPr id="3" name="Slide Number Placeholder 2"/>
          <p:cNvSpPr>
            <a:spLocks noGrp="1"/>
          </p:cNvSpPr>
          <p:nvPr>
            <p:ph type="sldNum" sz="quarter" idx="12"/>
          </p:nvPr>
        </p:nvSpPr>
        <p:spPr/>
        <p:txBody>
          <a:bodyPr/>
          <a:lstStyle/>
          <a:p>
            <a:fld id="{D1BBEFB1-45C7-4049-B073-B343CB1F5C4A}" type="slidenum">
              <a:rPr lang="en-AU" smtClean="0"/>
              <a:t>63</a:t>
            </a:fld>
            <a:endParaRPr lang="en-AU" dirty="0"/>
          </a:p>
        </p:txBody>
      </p:sp>
    </p:spTree>
    <p:extLst>
      <p:ext uri="{BB962C8B-B14F-4D97-AF65-F5344CB8AC3E}">
        <p14:creationId xmlns:p14="http://schemas.microsoft.com/office/powerpoint/2010/main" val="4208573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9494" y="1563638"/>
            <a:ext cx="7376509" cy="3762569"/>
          </a:xfrm>
          <a:prstGeom prst="rect">
            <a:avLst/>
          </a:prstGeom>
          <a:noFill/>
        </p:spPr>
        <p:txBody>
          <a:bodyPr wrap="square" numCol="2" spcCol="540000" rtlCol="0">
            <a:spAutoFit/>
          </a:bodyPr>
          <a:lstStyle/>
          <a:p>
            <a:r>
              <a:rPr lang="en-AU" sz="2400" dirty="0"/>
              <a:t>A </a:t>
            </a:r>
            <a:r>
              <a:rPr lang="en-AU" sz="2400" b="1" dirty="0"/>
              <a:t>low floor </a:t>
            </a:r>
            <a:r>
              <a:rPr lang="en-AU" sz="2400" dirty="0"/>
              <a:t>response</a:t>
            </a:r>
            <a:r>
              <a:rPr lang="en-AU" sz="2400" b="1" dirty="0"/>
              <a:t> </a:t>
            </a:r>
            <a:r>
              <a:rPr lang="en-AU" sz="2400" dirty="0"/>
              <a:t>might be when students …</a:t>
            </a:r>
          </a:p>
          <a:p>
            <a:pPr marL="285743" indent="-285743">
              <a:buFont typeface="Arial" panose="020B0604020202020204" pitchFamily="34" charset="0"/>
              <a:buChar char="•"/>
            </a:pPr>
            <a:r>
              <a:rPr lang="en-AU" sz="2400" dirty="0" smtClean="0"/>
              <a:t>perform more than one calculation correctly and match the answer to the symbol</a:t>
            </a:r>
          </a:p>
          <a:p>
            <a:endParaRPr lang="en-AU" sz="2400" dirty="0"/>
          </a:p>
          <a:p>
            <a:endParaRPr lang="en-AU" sz="2400" dirty="0"/>
          </a:p>
          <a:p>
            <a:endParaRPr lang="en-AU" sz="2400" dirty="0"/>
          </a:p>
          <a:p>
            <a:endParaRPr lang="en-AU" sz="2400" dirty="0"/>
          </a:p>
          <a:p>
            <a:r>
              <a:rPr lang="en-AU" sz="2400" dirty="0" smtClean="0"/>
              <a:t>A </a:t>
            </a:r>
            <a:r>
              <a:rPr lang="en-AU" sz="2400" b="1" dirty="0"/>
              <a:t>high ceiling </a:t>
            </a:r>
            <a:r>
              <a:rPr lang="en-AU" sz="2400" dirty="0" smtClean="0"/>
              <a:t>response</a:t>
            </a:r>
            <a:r>
              <a:rPr lang="en-AU" sz="2400" b="1" dirty="0" smtClean="0"/>
              <a:t> </a:t>
            </a:r>
            <a:r>
              <a:rPr lang="en-AU" sz="2400" dirty="0"/>
              <a:t>might be when students …</a:t>
            </a:r>
          </a:p>
          <a:p>
            <a:pPr marL="342892" indent="-342892">
              <a:buFont typeface="Arial" panose="020B0604020202020204" pitchFamily="34" charset="0"/>
              <a:buChar char="•"/>
            </a:pPr>
            <a:r>
              <a:rPr lang="en-AU" sz="2400" dirty="0" smtClean="0"/>
              <a:t>explain how the mind reading trick works using algebraic </a:t>
            </a:r>
            <a:r>
              <a:rPr lang="en-AU" sz="2400" dirty="0"/>
              <a:t>representation</a:t>
            </a:r>
          </a:p>
        </p:txBody>
      </p:sp>
      <p:sp>
        <p:nvSpPr>
          <p:cNvPr id="7" name="Rectangle 6"/>
          <p:cNvSpPr/>
          <p:nvPr/>
        </p:nvSpPr>
        <p:spPr>
          <a:xfrm>
            <a:off x="409494" y="809005"/>
            <a:ext cx="6898810" cy="538609"/>
          </a:xfrm>
          <a:prstGeom prst="rect">
            <a:avLst/>
          </a:prstGeom>
        </p:spPr>
        <p:txBody>
          <a:bodyPr wrap="square">
            <a:spAutoFit/>
          </a:bodyPr>
          <a:lstStyle/>
          <a:p>
            <a:r>
              <a:rPr lang="en-AU" sz="2900" dirty="0">
                <a:solidFill>
                  <a:schemeClr val="accent1"/>
                </a:solidFill>
              </a:rPr>
              <a:t>Mathematical Mind Reading</a:t>
            </a:r>
            <a:endParaRPr lang="en-AU" sz="2900" dirty="0"/>
          </a:p>
        </p:txBody>
      </p:sp>
      <p:sp>
        <p:nvSpPr>
          <p:cNvPr id="2" name="Slide Number Placeholder 1"/>
          <p:cNvSpPr>
            <a:spLocks noGrp="1"/>
          </p:cNvSpPr>
          <p:nvPr>
            <p:ph type="sldNum" sz="quarter" idx="12"/>
          </p:nvPr>
        </p:nvSpPr>
        <p:spPr/>
        <p:txBody>
          <a:bodyPr/>
          <a:lstStyle/>
          <a:p>
            <a:fld id="{D1BBEFB1-45C7-4049-B073-B343CB1F5C4A}" type="slidenum">
              <a:rPr lang="en-AU" smtClean="0"/>
              <a:t>64</a:t>
            </a:fld>
            <a:endParaRPr lang="en-AU" dirty="0"/>
          </a:p>
        </p:txBody>
      </p:sp>
    </p:spTree>
    <p:extLst>
      <p:ext uri="{BB962C8B-B14F-4D97-AF65-F5344CB8AC3E}">
        <p14:creationId xmlns:p14="http://schemas.microsoft.com/office/powerpoint/2010/main" val="25002451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843558"/>
            <a:ext cx="7776864" cy="1431161"/>
          </a:xfrm>
          <a:prstGeom prst="rect">
            <a:avLst/>
          </a:prstGeom>
          <a:noFill/>
        </p:spPr>
        <p:txBody>
          <a:bodyPr wrap="square" rtlCol="0">
            <a:spAutoFit/>
          </a:bodyPr>
          <a:lstStyle/>
          <a:p>
            <a:r>
              <a:rPr lang="en-AU" sz="2900" b="1" dirty="0">
                <a:solidFill>
                  <a:schemeClr val="accent1"/>
                </a:solidFill>
              </a:rPr>
              <a:t>Strategy </a:t>
            </a:r>
            <a:r>
              <a:rPr lang="en-AU" sz="2900" b="1" dirty="0" smtClean="0">
                <a:solidFill>
                  <a:schemeClr val="accent1"/>
                </a:solidFill>
              </a:rPr>
              <a:t>3:</a:t>
            </a:r>
            <a:r>
              <a:rPr lang="en-AU" sz="2900" dirty="0">
                <a:solidFill>
                  <a:schemeClr val="accent1"/>
                </a:solidFill>
              </a:rPr>
              <a:t> </a:t>
            </a:r>
            <a:r>
              <a:rPr lang="en-AU" sz="2900" dirty="0" smtClean="0">
                <a:solidFill>
                  <a:schemeClr val="accent1"/>
                </a:solidFill>
              </a:rPr>
              <a:t>Preparing </a:t>
            </a:r>
            <a:r>
              <a:rPr lang="en-AU" sz="2900" dirty="0">
                <a:solidFill>
                  <a:schemeClr val="accent1"/>
                </a:solidFill>
              </a:rPr>
              <a:t>additional prompts that can</a:t>
            </a:r>
            <a:br>
              <a:rPr lang="en-AU" sz="2900" dirty="0">
                <a:solidFill>
                  <a:schemeClr val="accent1"/>
                </a:solidFill>
              </a:rPr>
            </a:br>
            <a:r>
              <a:rPr lang="en-AU" sz="2900" dirty="0">
                <a:solidFill>
                  <a:schemeClr val="accent1"/>
                </a:solidFill>
              </a:rPr>
              <a:t>a. support students experiencing </a:t>
            </a:r>
            <a:r>
              <a:rPr lang="en-AU" sz="2900" dirty="0" smtClean="0">
                <a:solidFill>
                  <a:schemeClr val="accent1"/>
                </a:solidFill>
              </a:rPr>
              <a:t>difficulty </a:t>
            </a:r>
            <a:r>
              <a:rPr lang="en-AU" sz="2900" dirty="0">
                <a:solidFill>
                  <a:schemeClr val="accent1"/>
                </a:solidFill>
              </a:rPr>
              <a:t/>
            </a:r>
            <a:br>
              <a:rPr lang="en-AU" sz="2900" dirty="0">
                <a:solidFill>
                  <a:schemeClr val="accent1"/>
                </a:solidFill>
              </a:rPr>
            </a:br>
            <a:r>
              <a:rPr lang="en-AU" sz="2900" dirty="0">
                <a:solidFill>
                  <a:schemeClr val="accent1"/>
                </a:solidFill>
              </a:rPr>
              <a:t>b. extend those who are </a:t>
            </a:r>
            <a:r>
              <a:rPr lang="en-AU" sz="2900" dirty="0" smtClean="0">
                <a:solidFill>
                  <a:schemeClr val="accent1"/>
                </a:solidFill>
              </a:rPr>
              <a:t>ready</a:t>
            </a:r>
            <a:endParaRPr lang="en-AU" sz="2900" dirty="0">
              <a:solidFill>
                <a:srgbClr val="0070C0"/>
              </a:solidFill>
            </a:endParaRPr>
          </a:p>
        </p:txBody>
      </p:sp>
      <p:sp>
        <p:nvSpPr>
          <p:cNvPr id="2" name="Slide Number Placeholder 1"/>
          <p:cNvSpPr>
            <a:spLocks noGrp="1"/>
          </p:cNvSpPr>
          <p:nvPr>
            <p:ph type="sldNum" sz="quarter" idx="12"/>
          </p:nvPr>
        </p:nvSpPr>
        <p:spPr/>
        <p:txBody>
          <a:bodyPr/>
          <a:lstStyle/>
          <a:p>
            <a:fld id="{7E76BABB-CAE5-453E-983A-D1F1F5FF9F5E}" type="slidenum">
              <a:rPr lang="en-AU" smtClean="0"/>
              <a:t>65</a:t>
            </a:fld>
            <a:endParaRPr lang="en-AU"/>
          </a:p>
        </p:txBody>
      </p:sp>
    </p:spTree>
    <p:extLst>
      <p:ext uri="{BB962C8B-B14F-4D97-AF65-F5344CB8AC3E}">
        <p14:creationId xmlns:p14="http://schemas.microsoft.com/office/powerpoint/2010/main" val="18980737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9542"/>
            <a:ext cx="6480720" cy="857250"/>
          </a:xfrm>
        </p:spPr>
        <p:txBody>
          <a:bodyPr>
            <a:normAutofit fontScale="90000"/>
          </a:bodyPr>
          <a:lstStyle/>
          <a:p>
            <a:r>
              <a:rPr lang="en-AU" b="0" dirty="0" smtClean="0">
                <a:solidFill>
                  <a:schemeClr val="accent1"/>
                </a:solidFill>
              </a:rPr>
              <a:t>Supporting students experiencing difficulty –  the power of “enabling prompts”</a:t>
            </a:r>
            <a:endParaRPr lang="en-AU" b="0" dirty="0">
              <a:solidFill>
                <a:schemeClr val="accent1"/>
              </a:solidFill>
            </a:endParaRPr>
          </a:p>
        </p:txBody>
      </p:sp>
      <p:sp>
        <p:nvSpPr>
          <p:cNvPr id="3" name="Content Placeholder 2"/>
          <p:cNvSpPr>
            <a:spLocks noGrp="1"/>
          </p:cNvSpPr>
          <p:nvPr>
            <p:ph idx="1"/>
          </p:nvPr>
        </p:nvSpPr>
        <p:spPr>
          <a:xfrm>
            <a:off x="467544" y="1707654"/>
            <a:ext cx="7128792" cy="3096345"/>
          </a:xfrm>
        </p:spPr>
        <p:txBody>
          <a:bodyPr>
            <a:normAutofit/>
          </a:bodyPr>
          <a:lstStyle/>
          <a:p>
            <a:r>
              <a:rPr lang="en-AU" sz="2400" dirty="0"/>
              <a:t>“Telling” students experiencing difficulty what to do runs the risk of entrenching their sense of helplessness.</a:t>
            </a:r>
          </a:p>
          <a:p>
            <a:r>
              <a:rPr lang="en-AU" sz="2400" dirty="0"/>
              <a:t>After completing the prompt, the intention is for students to proceed with the original task.</a:t>
            </a:r>
          </a:p>
          <a:p>
            <a:r>
              <a:rPr lang="en-AU" sz="2400" dirty="0"/>
              <a:t>As a result, those students can feel part of the class community …</a:t>
            </a:r>
          </a:p>
          <a:p>
            <a:r>
              <a:rPr lang="en-AU" sz="2400" dirty="0"/>
              <a:t>… as well as learning self-help strategies.</a:t>
            </a:r>
          </a:p>
          <a:p>
            <a:endParaRPr lang="en-AU" dirty="0"/>
          </a:p>
        </p:txBody>
      </p:sp>
      <p:sp>
        <p:nvSpPr>
          <p:cNvPr id="4" name="Slide Number Placeholder 3"/>
          <p:cNvSpPr>
            <a:spLocks noGrp="1"/>
          </p:cNvSpPr>
          <p:nvPr>
            <p:ph type="sldNum" sz="quarter" idx="12"/>
          </p:nvPr>
        </p:nvSpPr>
        <p:spPr/>
        <p:txBody>
          <a:bodyPr/>
          <a:lstStyle/>
          <a:p>
            <a:fld id="{D1BBEFB1-45C7-4049-B073-B343CB1F5C4A}" type="slidenum">
              <a:rPr lang="en-AU" smtClean="0"/>
              <a:t>66</a:t>
            </a:fld>
            <a:endParaRPr lang="en-AU" dirty="0"/>
          </a:p>
        </p:txBody>
      </p:sp>
    </p:spTree>
    <p:extLst>
      <p:ext uri="{BB962C8B-B14F-4D97-AF65-F5344CB8AC3E}">
        <p14:creationId xmlns:p14="http://schemas.microsoft.com/office/powerpoint/2010/main" val="16212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71550"/>
            <a:ext cx="7920000" cy="900000"/>
          </a:xfrm>
        </p:spPr>
        <p:txBody>
          <a:bodyPr>
            <a:normAutofit fontScale="90000"/>
          </a:bodyPr>
          <a:lstStyle/>
          <a:p>
            <a:r>
              <a:rPr lang="en-AU" b="0" dirty="0" smtClean="0">
                <a:solidFill>
                  <a:schemeClr val="accent1"/>
                </a:solidFill>
              </a:rPr>
              <a:t>An enabling prompt involves reducing the complexity of the original task by changing …</a:t>
            </a:r>
            <a:endParaRPr lang="en-AU" b="0" dirty="0">
              <a:solidFill>
                <a:schemeClr val="accent1"/>
              </a:solidFill>
            </a:endParaRPr>
          </a:p>
        </p:txBody>
      </p:sp>
      <p:sp>
        <p:nvSpPr>
          <p:cNvPr id="3" name="Content Placeholder 2"/>
          <p:cNvSpPr>
            <a:spLocks noGrp="1"/>
          </p:cNvSpPr>
          <p:nvPr>
            <p:ph idx="1"/>
          </p:nvPr>
        </p:nvSpPr>
        <p:spPr>
          <a:xfrm>
            <a:off x="683568" y="2067694"/>
            <a:ext cx="7255718" cy="2276996"/>
          </a:xfrm>
        </p:spPr>
        <p:txBody>
          <a:bodyPr>
            <a:normAutofit/>
          </a:bodyPr>
          <a:lstStyle/>
          <a:p>
            <a:r>
              <a:rPr lang="en-AU" sz="2400" dirty="0"/>
              <a:t>The nature of the representation</a:t>
            </a:r>
          </a:p>
          <a:p>
            <a:r>
              <a:rPr lang="en-AU" sz="2400" dirty="0"/>
              <a:t>The number of steps</a:t>
            </a:r>
          </a:p>
          <a:p>
            <a:r>
              <a:rPr lang="en-AU" sz="2400" dirty="0"/>
              <a:t>The size of the numbers</a:t>
            </a:r>
          </a:p>
        </p:txBody>
      </p:sp>
      <p:sp>
        <p:nvSpPr>
          <p:cNvPr id="4" name="Slide Number Placeholder 3"/>
          <p:cNvSpPr>
            <a:spLocks noGrp="1"/>
          </p:cNvSpPr>
          <p:nvPr>
            <p:ph type="sldNum" sz="quarter" idx="12"/>
          </p:nvPr>
        </p:nvSpPr>
        <p:spPr/>
        <p:txBody>
          <a:bodyPr/>
          <a:lstStyle/>
          <a:p>
            <a:fld id="{D1BBEFB1-45C7-4049-B073-B343CB1F5C4A}" type="slidenum">
              <a:rPr lang="en-AU" smtClean="0"/>
              <a:t>67</a:t>
            </a:fld>
            <a:endParaRPr lang="en-AU" dirty="0"/>
          </a:p>
        </p:txBody>
      </p:sp>
    </p:spTree>
    <p:extLst>
      <p:ext uri="{BB962C8B-B14F-4D97-AF65-F5344CB8AC3E}">
        <p14:creationId xmlns:p14="http://schemas.microsoft.com/office/powerpoint/2010/main" val="11931946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28677" y="411510"/>
            <a:ext cx="7920000" cy="900000"/>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endParaRPr lang="en-AU" sz="2900" b="0" dirty="0"/>
          </a:p>
        </p:txBody>
      </p:sp>
      <p:sp>
        <p:nvSpPr>
          <p:cNvPr id="7" name="TextBox 6"/>
          <p:cNvSpPr txBox="1"/>
          <p:nvPr/>
        </p:nvSpPr>
        <p:spPr>
          <a:xfrm>
            <a:off x="528679" y="1947485"/>
            <a:ext cx="7139665" cy="1200329"/>
          </a:xfrm>
          <a:prstGeom prst="rect">
            <a:avLst/>
          </a:prstGeom>
          <a:noFill/>
        </p:spPr>
        <p:txBody>
          <a:bodyPr wrap="square" numCol="1" spcCol="540000" rtlCol="0">
            <a:spAutoFit/>
          </a:bodyPr>
          <a:lstStyle/>
          <a:p>
            <a:r>
              <a:rPr lang="en-AU" sz="2400" b="1" dirty="0" smtClean="0"/>
              <a:t>Changing </a:t>
            </a:r>
            <a:r>
              <a:rPr lang="en-AU" sz="2400" b="1" dirty="0"/>
              <a:t>the nature of the representation </a:t>
            </a:r>
            <a:r>
              <a:rPr lang="en-AU" sz="2400" dirty="0"/>
              <a:t>– </a:t>
            </a:r>
            <a:r>
              <a:rPr lang="en-AU" sz="2400" dirty="0" smtClean="0"/>
              <a:t>“Look at </a:t>
            </a:r>
            <a:r>
              <a:rPr lang="en-AU" sz="2400" dirty="0"/>
              <a:t>the </a:t>
            </a:r>
            <a:r>
              <a:rPr lang="en-AU" sz="2400" dirty="0" smtClean="0"/>
              <a:t>animated </a:t>
            </a:r>
            <a:r>
              <a:rPr lang="en-AU" sz="2400" dirty="0"/>
              <a:t>graphic to visualise how 2-digit numbers can be represented </a:t>
            </a:r>
            <a:r>
              <a:rPr lang="en-AU" sz="2400" dirty="0" smtClean="0"/>
              <a:t>algebraically”</a:t>
            </a:r>
            <a:endParaRPr lang="en-AU" sz="2400" b="1" dirty="0"/>
          </a:p>
        </p:txBody>
      </p:sp>
      <p:sp>
        <p:nvSpPr>
          <p:cNvPr id="6" name="Rectangle 5"/>
          <p:cNvSpPr/>
          <p:nvPr/>
        </p:nvSpPr>
        <p:spPr>
          <a:xfrm>
            <a:off x="528677" y="644612"/>
            <a:ext cx="4781077" cy="984885"/>
          </a:xfrm>
          <a:prstGeom prst="rect">
            <a:avLst/>
          </a:prstGeom>
        </p:spPr>
        <p:txBody>
          <a:bodyPr wrap="square">
            <a:spAutoFit/>
          </a:bodyPr>
          <a:lstStyle/>
          <a:p>
            <a:r>
              <a:rPr lang="en-AU" sz="2900" dirty="0">
                <a:solidFill>
                  <a:schemeClr val="accent1"/>
                </a:solidFill>
              </a:rPr>
              <a:t>Mathematical Mind Reading </a:t>
            </a:r>
          </a:p>
          <a:p>
            <a:r>
              <a:rPr lang="en-AU" sz="2900" dirty="0">
                <a:solidFill>
                  <a:schemeClr val="accent1"/>
                </a:solidFill>
              </a:rPr>
              <a:t>– enabling prompts</a:t>
            </a:r>
            <a:endParaRPr lang="en-AU" sz="2900" dirty="0"/>
          </a:p>
        </p:txBody>
      </p:sp>
      <p:sp>
        <p:nvSpPr>
          <p:cNvPr id="2" name="Slide Number Placeholder 1"/>
          <p:cNvSpPr>
            <a:spLocks noGrp="1"/>
          </p:cNvSpPr>
          <p:nvPr>
            <p:ph type="sldNum" sz="quarter" idx="12"/>
          </p:nvPr>
        </p:nvSpPr>
        <p:spPr/>
        <p:txBody>
          <a:bodyPr/>
          <a:lstStyle/>
          <a:p>
            <a:fld id="{D1BBEFB1-45C7-4049-B073-B343CB1F5C4A}" type="slidenum">
              <a:rPr lang="en-AU" smtClean="0"/>
              <a:t>68</a:t>
            </a:fld>
            <a:endParaRPr lang="en-AU" dirty="0"/>
          </a:p>
        </p:txBody>
      </p:sp>
    </p:spTree>
    <p:extLst>
      <p:ext uri="{BB962C8B-B14F-4D97-AF65-F5344CB8AC3E}">
        <p14:creationId xmlns:p14="http://schemas.microsoft.com/office/powerpoint/2010/main" val="8372731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7534"/>
            <a:ext cx="6480163" cy="857250"/>
          </a:xfrm>
        </p:spPr>
        <p:txBody>
          <a:bodyPr>
            <a:normAutofit fontScale="90000"/>
          </a:bodyPr>
          <a:lstStyle/>
          <a:p>
            <a:r>
              <a:rPr lang="en-AU" b="0" dirty="0" smtClean="0">
                <a:solidFill>
                  <a:schemeClr val="accent1"/>
                </a:solidFill>
              </a:rPr>
              <a:t>Extending students who are ready  </a:t>
            </a:r>
            <a:br>
              <a:rPr lang="en-AU" b="0" dirty="0" smtClean="0">
                <a:solidFill>
                  <a:schemeClr val="accent1"/>
                </a:solidFill>
              </a:rPr>
            </a:br>
            <a:r>
              <a:rPr lang="en-AU" b="0" dirty="0" smtClean="0">
                <a:solidFill>
                  <a:schemeClr val="accent1"/>
                </a:solidFill>
              </a:rPr>
              <a:t>–  the use of “extending prompts”</a:t>
            </a:r>
            <a:endParaRPr lang="en-AU" b="0" dirty="0">
              <a:solidFill>
                <a:schemeClr val="accent1"/>
              </a:solidFill>
            </a:endParaRPr>
          </a:p>
        </p:txBody>
      </p:sp>
      <p:sp>
        <p:nvSpPr>
          <p:cNvPr id="3" name="Content Placeholder 2"/>
          <p:cNvSpPr>
            <a:spLocks noGrp="1"/>
          </p:cNvSpPr>
          <p:nvPr>
            <p:ph idx="1"/>
          </p:nvPr>
        </p:nvSpPr>
        <p:spPr>
          <a:xfrm>
            <a:off x="467544" y="1635645"/>
            <a:ext cx="7128792" cy="3096345"/>
          </a:xfrm>
        </p:spPr>
        <p:txBody>
          <a:bodyPr>
            <a:noAutofit/>
          </a:bodyPr>
          <a:lstStyle/>
          <a:p>
            <a:r>
              <a:rPr lang="en-AU" sz="2400" dirty="0"/>
              <a:t>Extending prompts </a:t>
            </a:r>
            <a:r>
              <a:rPr lang="en-AU" sz="2400" b="1" dirty="0"/>
              <a:t>explore the potential more deeply</a:t>
            </a:r>
          </a:p>
          <a:p>
            <a:r>
              <a:rPr lang="en-AU" sz="2400" dirty="0"/>
              <a:t>Extending prompts:</a:t>
            </a:r>
          </a:p>
          <a:p>
            <a:pPr lvl="1"/>
            <a:r>
              <a:rPr lang="en-AU" dirty="0" smtClean="0"/>
              <a:t>Increase complexity and size of numbers</a:t>
            </a:r>
          </a:p>
          <a:p>
            <a:pPr lvl="1"/>
            <a:r>
              <a:rPr lang="en-AU" dirty="0" smtClean="0"/>
              <a:t>Find multiple solutions</a:t>
            </a:r>
          </a:p>
          <a:p>
            <a:pPr lvl="1"/>
            <a:r>
              <a:rPr lang="en-AU" dirty="0" smtClean="0"/>
              <a:t>Identify all possibilities</a:t>
            </a:r>
          </a:p>
          <a:p>
            <a:pPr lvl="1"/>
            <a:r>
              <a:rPr lang="en-AU" dirty="0" smtClean="0"/>
              <a:t>Make a generalisation or rule</a:t>
            </a:r>
          </a:p>
          <a:p>
            <a:r>
              <a:rPr lang="en-AU" sz="2400" dirty="0"/>
              <a:t>Extending prompts </a:t>
            </a:r>
            <a:r>
              <a:rPr lang="en-AU" sz="2400" b="1" dirty="0"/>
              <a:t>do not</a:t>
            </a:r>
            <a:r>
              <a:rPr lang="en-AU" sz="2400" dirty="0"/>
              <a:t> change contexts – the prompt still meets the purpose of the </a:t>
            </a:r>
            <a:r>
              <a:rPr lang="en-AU" sz="2400" dirty="0" smtClean="0"/>
              <a:t>lesson</a:t>
            </a:r>
            <a:endParaRPr lang="en-AU" sz="2400" dirty="0"/>
          </a:p>
        </p:txBody>
      </p:sp>
      <p:sp>
        <p:nvSpPr>
          <p:cNvPr id="4" name="Slide Number Placeholder 3"/>
          <p:cNvSpPr>
            <a:spLocks noGrp="1"/>
          </p:cNvSpPr>
          <p:nvPr>
            <p:ph type="sldNum" sz="quarter" idx="12"/>
          </p:nvPr>
        </p:nvSpPr>
        <p:spPr/>
        <p:txBody>
          <a:bodyPr/>
          <a:lstStyle/>
          <a:p>
            <a:fld id="{D1BBEFB1-45C7-4049-B073-B343CB1F5C4A}" type="slidenum">
              <a:rPr lang="en-AU" smtClean="0"/>
              <a:t>69</a:t>
            </a:fld>
            <a:endParaRPr lang="en-AU" dirty="0"/>
          </a:p>
        </p:txBody>
      </p:sp>
    </p:spTree>
    <p:extLst>
      <p:ext uri="{BB962C8B-B14F-4D97-AF65-F5344CB8AC3E}">
        <p14:creationId xmlns:p14="http://schemas.microsoft.com/office/powerpoint/2010/main" val="147911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811003" y="801535"/>
            <a:ext cx="5940000" cy="674999"/>
          </a:xfrm>
          <a:prstGeom prst="rect">
            <a:avLst/>
          </a:prstGeom>
          <a:noFill/>
          <a:ln>
            <a:noFill/>
          </a:ln>
        </p:spPr>
        <p:txBody>
          <a:bodyPr vert="horz" wrap="square" lIns="68550" tIns="68550" rIns="68550" bIns="68550" rtlCol="0" anchor="t" anchorCtr="0">
            <a:noAutofit/>
          </a:bodyPr>
          <a:lstStyle/>
          <a:p>
            <a:pPr>
              <a:lnSpc>
                <a:spcPct val="90000"/>
              </a:lnSpc>
              <a:spcBef>
                <a:spcPts val="0"/>
              </a:spcBef>
              <a:buClr>
                <a:schemeClr val="accent1"/>
              </a:buClr>
              <a:buSzPct val="25000"/>
            </a:pPr>
            <a:r>
              <a:rPr lang="en-AU" sz="2900" b="0" dirty="0">
                <a:solidFill>
                  <a:schemeClr val="accent1"/>
                </a:solidFill>
                <a:latin typeface="Calibri"/>
                <a:ea typeface="Calibri"/>
                <a:cs typeface="Calibri"/>
                <a:sym typeface="Calibri"/>
              </a:rPr>
              <a:t>Classroom Resources</a:t>
            </a:r>
          </a:p>
        </p:txBody>
      </p:sp>
      <p:sp>
        <p:nvSpPr>
          <p:cNvPr id="186" name="Shape 186"/>
          <p:cNvSpPr txBox="1">
            <a:spLocks noGrp="1"/>
          </p:cNvSpPr>
          <p:nvPr>
            <p:ph type="sldNum" idx="12"/>
          </p:nvPr>
        </p:nvSpPr>
        <p:spPr>
          <a:xfrm>
            <a:off x="8457372" y="4869676"/>
            <a:ext cx="601875" cy="273824"/>
          </a:xfrm>
          <a:prstGeom prst="rect">
            <a:avLst/>
          </a:prstGeom>
          <a:noFill/>
          <a:ln>
            <a:noFill/>
          </a:ln>
        </p:spPr>
        <p:txBody>
          <a:bodyPr vert="horz" wrap="square" lIns="68550" tIns="34275" rIns="68550" bIns="34275" rtlCol="0" anchor="t" anchorCtr="0">
            <a:noAutofit/>
          </a:bodyPr>
          <a:lstStyle/>
          <a:p>
            <a:pPr>
              <a:buSzPct val="25000"/>
            </a:pPr>
            <a:fld id="{00000000-1234-1234-1234-123412341234}" type="slidenum">
              <a:rPr lang="en-AU" sz="900">
                <a:solidFill>
                  <a:srgbClr val="888888"/>
                </a:solidFill>
                <a:latin typeface="Calibri"/>
                <a:ea typeface="Calibri"/>
                <a:cs typeface="Calibri"/>
                <a:sym typeface="Calibri"/>
              </a:rPr>
              <a:pPr>
                <a:buSzPct val="25000"/>
              </a:pPr>
              <a:t>7</a:t>
            </a:fld>
            <a:endParaRPr lang="en-AU" sz="900" dirty="0">
              <a:solidFill>
                <a:srgbClr val="888888"/>
              </a:solidFill>
              <a:latin typeface="Calibri"/>
              <a:ea typeface="Calibri"/>
              <a:cs typeface="Calibri"/>
              <a:sym typeface="Calibri"/>
            </a:endParaRPr>
          </a:p>
        </p:txBody>
      </p:sp>
      <p:pic>
        <p:nvPicPr>
          <p:cNvPr id="187" name="Shape 187"/>
          <p:cNvPicPr preferRelativeResize="0"/>
          <p:nvPr/>
        </p:nvPicPr>
        <p:blipFill rotWithShape="1">
          <a:blip r:embed="rId3">
            <a:alphaModFix/>
          </a:blip>
          <a:srcRect/>
          <a:stretch/>
        </p:blipFill>
        <p:spPr>
          <a:xfrm>
            <a:off x="963769" y="3588180"/>
            <a:ext cx="3028949" cy="1100137"/>
          </a:xfrm>
          <a:prstGeom prst="rect">
            <a:avLst/>
          </a:prstGeom>
          <a:noFill/>
          <a:ln>
            <a:noFill/>
          </a:ln>
        </p:spPr>
      </p:pic>
      <p:pic>
        <p:nvPicPr>
          <p:cNvPr id="188" name="Shape 188"/>
          <p:cNvPicPr preferRelativeResize="0"/>
          <p:nvPr/>
        </p:nvPicPr>
        <p:blipFill rotWithShape="1">
          <a:blip r:embed="rId4">
            <a:alphaModFix/>
          </a:blip>
          <a:srcRect/>
          <a:stretch/>
        </p:blipFill>
        <p:spPr>
          <a:xfrm>
            <a:off x="4681948" y="2466611"/>
            <a:ext cx="4021930" cy="1121569"/>
          </a:xfrm>
          <a:prstGeom prst="rect">
            <a:avLst/>
          </a:prstGeom>
          <a:noFill/>
          <a:ln>
            <a:noFill/>
          </a:ln>
        </p:spPr>
      </p:pic>
      <p:grpSp>
        <p:nvGrpSpPr>
          <p:cNvPr id="189" name="Shape 189"/>
          <p:cNvGrpSpPr/>
          <p:nvPr/>
        </p:nvGrpSpPr>
        <p:grpSpPr>
          <a:xfrm>
            <a:off x="963769" y="1516398"/>
            <a:ext cx="4314824" cy="1356919"/>
            <a:chOff x="474525" y="1738400"/>
            <a:chExt cx="5753099" cy="1809225"/>
          </a:xfrm>
        </p:grpSpPr>
        <p:pic>
          <p:nvPicPr>
            <p:cNvPr id="190" name="Shape 190"/>
            <p:cNvPicPr preferRelativeResize="0"/>
            <p:nvPr/>
          </p:nvPicPr>
          <p:blipFill rotWithShape="1">
            <a:blip r:embed="rId5">
              <a:alphaModFix/>
            </a:blip>
            <a:srcRect/>
            <a:stretch/>
          </p:blipFill>
          <p:spPr>
            <a:xfrm>
              <a:off x="474525" y="1738400"/>
              <a:ext cx="1759525" cy="1809225"/>
            </a:xfrm>
            <a:prstGeom prst="rect">
              <a:avLst/>
            </a:prstGeom>
            <a:noFill/>
            <a:ln>
              <a:noFill/>
            </a:ln>
          </p:spPr>
        </p:pic>
        <p:pic>
          <p:nvPicPr>
            <p:cNvPr id="191" name="Shape 191"/>
            <p:cNvPicPr preferRelativeResize="0"/>
            <p:nvPr/>
          </p:nvPicPr>
          <p:blipFill rotWithShape="1">
            <a:blip r:embed="rId6">
              <a:alphaModFix/>
            </a:blip>
            <a:srcRect/>
            <a:stretch/>
          </p:blipFill>
          <p:spPr>
            <a:xfrm>
              <a:off x="2234050" y="1887650"/>
              <a:ext cx="3993574" cy="738699"/>
            </a:xfrm>
            <a:prstGeom prst="rect">
              <a:avLst/>
            </a:prstGeom>
            <a:noFill/>
            <a:ln>
              <a:noFill/>
            </a:ln>
          </p:spPr>
        </p:pic>
      </p:grpSp>
    </p:spTree>
    <p:extLst>
      <p:ext uri="{BB962C8B-B14F-4D97-AF65-F5344CB8AC3E}">
        <p14:creationId xmlns:p14="http://schemas.microsoft.com/office/powerpoint/2010/main" val="24040407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929" y="1851670"/>
            <a:ext cx="7837116" cy="1200329"/>
          </a:xfrm>
          <a:prstGeom prst="rect">
            <a:avLst/>
          </a:prstGeom>
          <a:noFill/>
        </p:spPr>
        <p:txBody>
          <a:bodyPr wrap="square" rtlCol="0">
            <a:spAutoFit/>
          </a:bodyPr>
          <a:lstStyle/>
          <a:p>
            <a:r>
              <a:rPr lang="en-AU" sz="2400" b="1" dirty="0"/>
              <a:t>Increase complexity and size of </a:t>
            </a:r>
            <a:r>
              <a:rPr lang="en-AU" sz="2400" b="1" dirty="0" smtClean="0"/>
              <a:t>numbers: “</a:t>
            </a:r>
            <a:r>
              <a:rPr lang="en-AU" sz="2400" dirty="0" smtClean="0"/>
              <a:t>Can </a:t>
            </a:r>
            <a:r>
              <a:rPr lang="en-AU" sz="2400" dirty="0"/>
              <a:t>you use algebra to predict what will happen if we do the same process with a 3-digit number</a:t>
            </a:r>
            <a:r>
              <a:rPr lang="en-AU" sz="2400" dirty="0" smtClean="0"/>
              <a:t>?”  “ … more </a:t>
            </a:r>
            <a:r>
              <a:rPr lang="en-AU" sz="2400" dirty="0"/>
              <a:t>than 3 digits</a:t>
            </a:r>
            <a:r>
              <a:rPr lang="en-AU" sz="2400" dirty="0" smtClean="0"/>
              <a:t>?”</a:t>
            </a:r>
            <a:endParaRPr lang="en-AU" sz="2400" dirty="0"/>
          </a:p>
        </p:txBody>
      </p:sp>
      <p:sp>
        <p:nvSpPr>
          <p:cNvPr id="12" name="Rectangle 11"/>
          <p:cNvSpPr/>
          <p:nvPr/>
        </p:nvSpPr>
        <p:spPr>
          <a:xfrm>
            <a:off x="618929" y="650761"/>
            <a:ext cx="4531497" cy="984885"/>
          </a:xfrm>
          <a:prstGeom prst="rect">
            <a:avLst/>
          </a:prstGeom>
        </p:spPr>
        <p:txBody>
          <a:bodyPr wrap="none">
            <a:spAutoFit/>
          </a:bodyPr>
          <a:lstStyle/>
          <a:p>
            <a:r>
              <a:rPr lang="en-AU" sz="2900" dirty="0">
                <a:solidFill>
                  <a:schemeClr val="accent1"/>
                </a:solidFill>
              </a:rPr>
              <a:t>Mathematical Mind Reading </a:t>
            </a:r>
          </a:p>
          <a:p>
            <a:r>
              <a:rPr lang="en-AU" sz="2900" dirty="0">
                <a:solidFill>
                  <a:schemeClr val="accent1"/>
                </a:solidFill>
              </a:rPr>
              <a:t>– extending prompts</a:t>
            </a:r>
            <a:endParaRPr lang="en-AU" sz="2900" dirty="0"/>
          </a:p>
        </p:txBody>
      </p:sp>
      <p:sp>
        <p:nvSpPr>
          <p:cNvPr id="9" name="Action Button: Forward or Next 8">
            <a:hlinkClick r:id="rId3" action="ppaction://hlinksldjump" highlightClick="1"/>
          </p:cNvPr>
          <p:cNvSpPr/>
          <p:nvPr/>
        </p:nvSpPr>
        <p:spPr>
          <a:xfrm>
            <a:off x="7271848" y="4134702"/>
            <a:ext cx="1368152" cy="79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Continue to next section</a:t>
            </a:r>
          </a:p>
        </p:txBody>
      </p:sp>
      <p:sp>
        <p:nvSpPr>
          <p:cNvPr id="14" name="Action Button: Back or Previous 13">
            <a:hlinkClick r:id="rId4" action="ppaction://hlinksldjump" highlightClick="1"/>
          </p:cNvPr>
          <p:cNvSpPr/>
          <p:nvPr/>
        </p:nvSpPr>
        <p:spPr>
          <a:xfrm>
            <a:off x="539552" y="4134702"/>
            <a:ext cx="1368000" cy="79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solidFill>
                  <a:schemeClr val="bg1"/>
                </a:solidFill>
              </a:rPr>
              <a:t>Back to menu</a:t>
            </a:r>
          </a:p>
        </p:txBody>
      </p:sp>
      <p:sp>
        <p:nvSpPr>
          <p:cNvPr id="6" name="Action Button: Back or Previous 5">
            <a:hlinkClick r:id="rId4" action="ppaction://hlinksldjump" highlightClick="1"/>
          </p:cNvPr>
          <p:cNvSpPr/>
          <p:nvPr/>
        </p:nvSpPr>
        <p:spPr>
          <a:xfrm>
            <a:off x="539552" y="4011910"/>
            <a:ext cx="1728192" cy="91479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bg1"/>
                </a:solidFill>
              </a:rPr>
              <a:t>Back to </a:t>
            </a:r>
            <a:r>
              <a:rPr lang="en-AU" sz="2000" dirty="0" smtClean="0">
                <a:solidFill>
                  <a:schemeClr val="bg1"/>
                </a:solidFill>
              </a:rPr>
              <a:t>the task selection slide</a:t>
            </a:r>
            <a:endParaRPr lang="en-AU" sz="2000" dirty="0">
              <a:solidFill>
                <a:schemeClr val="bg1"/>
              </a:solidFill>
            </a:endParaRPr>
          </a:p>
        </p:txBody>
      </p:sp>
      <p:sp>
        <p:nvSpPr>
          <p:cNvPr id="8" name="Action Button: Forward or Next 7">
            <a:hlinkClick r:id="rId3" action="ppaction://hlinksldjump" highlightClick="1"/>
          </p:cNvPr>
          <p:cNvSpPr/>
          <p:nvPr/>
        </p:nvSpPr>
        <p:spPr>
          <a:xfrm>
            <a:off x="6948264" y="3939902"/>
            <a:ext cx="1691736" cy="986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Jump to Part 4</a:t>
            </a:r>
            <a:endParaRPr lang="en-AU" sz="2400" dirty="0"/>
          </a:p>
        </p:txBody>
      </p:sp>
      <p:sp>
        <p:nvSpPr>
          <p:cNvPr id="2" name="Slide Number Placeholder 1"/>
          <p:cNvSpPr>
            <a:spLocks noGrp="1"/>
          </p:cNvSpPr>
          <p:nvPr>
            <p:ph type="sldNum" sz="quarter" idx="12"/>
          </p:nvPr>
        </p:nvSpPr>
        <p:spPr/>
        <p:txBody>
          <a:bodyPr/>
          <a:lstStyle/>
          <a:p>
            <a:fld id="{D1BBEFB1-45C7-4049-B073-B343CB1F5C4A}" type="slidenum">
              <a:rPr lang="en-AU" smtClean="0"/>
              <a:t>70</a:t>
            </a:fld>
            <a:endParaRPr lang="en-AU" dirty="0"/>
          </a:p>
        </p:txBody>
      </p:sp>
    </p:spTree>
    <p:extLst>
      <p:ext uri="{BB962C8B-B14F-4D97-AF65-F5344CB8AC3E}">
        <p14:creationId xmlns:p14="http://schemas.microsoft.com/office/powerpoint/2010/main" val="23707375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15566"/>
            <a:ext cx="7920000" cy="1080120"/>
          </a:xfrm>
        </p:spPr>
        <p:txBody>
          <a:bodyPr>
            <a:normAutofit/>
          </a:bodyPr>
          <a:lstStyle/>
          <a:p>
            <a:r>
              <a:rPr lang="en-AU" sz="2900" dirty="0" smtClean="0">
                <a:solidFill>
                  <a:schemeClr val="accent1"/>
                </a:solidFill>
              </a:rPr>
              <a:t>Strategy 1:</a:t>
            </a:r>
            <a:r>
              <a:rPr lang="en-AU" sz="2900" b="0" dirty="0">
                <a:solidFill>
                  <a:schemeClr val="accent1"/>
                </a:solidFill>
              </a:rPr>
              <a:t> </a:t>
            </a:r>
            <a:r>
              <a:rPr lang="en-AU" sz="2900" b="0" dirty="0" smtClean="0">
                <a:solidFill>
                  <a:schemeClr val="accent1"/>
                </a:solidFill>
              </a:rPr>
              <a:t>Providing experiences that give </a:t>
            </a:r>
            <a:r>
              <a:rPr lang="en-AU" sz="2900" b="0" dirty="0">
                <a:solidFill>
                  <a:schemeClr val="accent1"/>
                </a:solidFill>
              </a:rPr>
              <a:t>all students </a:t>
            </a:r>
            <a:r>
              <a:rPr lang="en-AU" sz="2900" b="0" dirty="0" smtClean="0">
                <a:solidFill>
                  <a:schemeClr val="accent1"/>
                </a:solidFill>
              </a:rPr>
              <a:t>access </a:t>
            </a:r>
            <a:r>
              <a:rPr lang="en-AU" sz="2900" b="0" dirty="0">
                <a:solidFill>
                  <a:schemeClr val="accent1"/>
                </a:solidFill>
              </a:rPr>
              <a:t>to the subsequent tasks</a:t>
            </a:r>
          </a:p>
        </p:txBody>
      </p:sp>
      <p:sp>
        <p:nvSpPr>
          <p:cNvPr id="3" name="Content Placeholder 2"/>
          <p:cNvSpPr>
            <a:spLocks noGrp="1"/>
          </p:cNvSpPr>
          <p:nvPr>
            <p:ph idx="1"/>
          </p:nvPr>
        </p:nvSpPr>
        <p:spPr>
          <a:xfrm>
            <a:off x="1331200" y="2211710"/>
            <a:ext cx="6336704" cy="1236431"/>
          </a:xfrm>
        </p:spPr>
        <p:txBody>
          <a:bodyPr>
            <a:normAutofit/>
          </a:bodyPr>
          <a:lstStyle/>
          <a:p>
            <a:pPr marL="0" indent="0">
              <a:buNone/>
            </a:pPr>
            <a:r>
              <a:rPr lang="en-AU" sz="2400" dirty="0"/>
              <a:t>How does this “experience” increase the chances of </a:t>
            </a:r>
            <a:r>
              <a:rPr lang="en-AU" sz="2400" b="1" dirty="0"/>
              <a:t>all</a:t>
            </a:r>
            <a:r>
              <a:rPr lang="en-AU" sz="2400" dirty="0"/>
              <a:t> students engaging with the subsequent task?</a:t>
            </a:r>
          </a:p>
        </p:txBody>
      </p:sp>
      <p:sp>
        <p:nvSpPr>
          <p:cNvPr id="4" name="Slide Number Placeholder 3"/>
          <p:cNvSpPr>
            <a:spLocks noGrp="1"/>
          </p:cNvSpPr>
          <p:nvPr>
            <p:ph type="sldNum" sz="quarter" idx="12"/>
          </p:nvPr>
        </p:nvSpPr>
        <p:spPr/>
        <p:txBody>
          <a:bodyPr/>
          <a:lstStyle/>
          <a:p>
            <a:fld id="{D1BBEFB1-45C7-4049-B073-B343CB1F5C4A}" type="slidenum">
              <a:rPr lang="en-AU" smtClean="0"/>
              <a:t>71</a:t>
            </a:fld>
            <a:endParaRPr lang="en-AU" dirty="0"/>
          </a:p>
        </p:txBody>
      </p:sp>
    </p:spTree>
    <p:extLst>
      <p:ext uri="{BB962C8B-B14F-4D97-AF65-F5344CB8AC3E}">
        <p14:creationId xmlns:p14="http://schemas.microsoft.com/office/powerpoint/2010/main" val="1550124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778" y="1541363"/>
            <a:ext cx="4356056" cy="2520000"/>
          </a:xfrm>
        </p:spPr>
        <p:txBody>
          <a:bodyPr>
            <a:noAutofit/>
          </a:bodyPr>
          <a:lstStyle/>
          <a:p>
            <a:pPr marL="0" indent="0">
              <a:buNone/>
            </a:pPr>
            <a:r>
              <a:rPr lang="en-AU" sz="2400" dirty="0"/>
              <a:t>Take a piece of “bamboo”. Bend it so that the top touches the ground. </a:t>
            </a:r>
            <a:r>
              <a:rPr lang="en-AU" sz="2400" dirty="0" smtClean="0"/>
              <a:t>Calculate the </a:t>
            </a:r>
            <a:r>
              <a:rPr lang="en-AU" sz="2400" dirty="0"/>
              <a:t>horizontal distance between the top and bottom of the bamboo and the height of the </a:t>
            </a:r>
            <a:r>
              <a:rPr lang="en-AU" sz="2400" dirty="0" smtClean="0"/>
              <a:t>bend.</a:t>
            </a:r>
            <a:endParaRPr lang="en-AU" sz="2400" dirty="0"/>
          </a:p>
        </p:txBody>
      </p:sp>
      <p:sp>
        <p:nvSpPr>
          <p:cNvPr id="6" name="Title 1"/>
          <p:cNvSpPr txBox="1">
            <a:spLocks/>
          </p:cNvSpPr>
          <p:nvPr/>
        </p:nvSpPr>
        <p:spPr>
          <a:xfrm>
            <a:off x="564778" y="663638"/>
            <a:ext cx="7920000" cy="900000"/>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r>
              <a:rPr lang="en-AU" sz="2900" b="0" dirty="0">
                <a:solidFill>
                  <a:schemeClr val="accent1"/>
                </a:solidFill>
              </a:rPr>
              <a:t>The </a:t>
            </a:r>
            <a:r>
              <a:rPr lang="en-AU" sz="2900" b="0" dirty="0" smtClean="0">
                <a:solidFill>
                  <a:schemeClr val="accent1"/>
                </a:solidFill>
              </a:rPr>
              <a:t>Chinese Bamboo </a:t>
            </a:r>
            <a:r>
              <a:rPr lang="en-AU" sz="2900" b="0" i="1" dirty="0" smtClean="0">
                <a:solidFill>
                  <a:schemeClr val="accent1"/>
                </a:solidFill>
              </a:rPr>
              <a:t>experience</a:t>
            </a:r>
            <a:r>
              <a:rPr lang="en-AU" sz="2900" b="0" dirty="0" smtClean="0">
                <a:solidFill>
                  <a:schemeClr val="accent1"/>
                </a:solidFill>
              </a:rPr>
              <a:t> </a:t>
            </a:r>
            <a:r>
              <a:rPr lang="en-AU" sz="2900" b="0" dirty="0">
                <a:solidFill>
                  <a:schemeClr val="accent1"/>
                </a:solidFill>
              </a:rPr>
              <a:t>…</a:t>
            </a:r>
            <a:endParaRPr lang="en-AU" sz="2900" b="0" dirty="0"/>
          </a:p>
        </p:txBody>
      </p:sp>
      <p:pic>
        <p:nvPicPr>
          <p:cNvPr id="7" name="Picture 6">
            <a:hlinkClick r:id="rId3" action="ppaction://hlinksldjump"/>
          </p:cNvPr>
          <p:cNvPicPr>
            <a:picLocks noChangeAspect="1"/>
          </p:cNvPicPr>
          <p:nvPr/>
        </p:nvPicPr>
        <p:blipFill>
          <a:blip r:embed="rId4"/>
          <a:stretch>
            <a:fillRect/>
          </a:stretch>
        </p:blipFill>
        <p:spPr>
          <a:xfrm>
            <a:off x="5844067" y="843558"/>
            <a:ext cx="2400341" cy="3482121"/>
          </a:xfrm>
          <a:prstGeom prst="rect">
            <a:avLst/>
          </a:prstGeom>
        </p:spPr>
      </p:pic>
      <p:sp>
        <p:nvSpPr>
          <p:cNvPr id="2" name="Slide Number Placeholder 1"/>
          <p:cNvSpPr>
            <a:spLocks noGrp="1"/>
          </p:cNvSpPr>
          <p:nvPr>
            <p:ph type="sldNum" sz="quarter" idx="12"/>
          </p:nvPr>
        </p:nvSpPr>
        <p:spPr/>
        <p:txBody>
          <a:bodyPr/>
          <a:lstStyle/>
          <a:p>
            <a:fld id="{D1BBEFB1-45C7-4049-B073-B343CB1F5C4A}" type="slidenum">
              <a:rPr lang="en-AU" smtClean="0"/>
              <a:t>72</a:t>
            </a:fld>
            <a:endParaRPr lang="en-AU" dirty="0"/>
          </a:p>
        </p:txBody>
      </p:sp>
    </p:spTree>
    <p:extLst>
      <p:ext uri="{BB962C8B-B14F-4D97-AF65-F5344CB8AC3E}">
        <p14:creationId xmlns:p14="http://schemas.microsoft.com/office/powerpoint/2010/main" val="15134757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50324" y="915566"/>
            <a:ext cx="7920000" cy="647510"/>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r>
              <a:rPr lang="en-AU" sz="2900" b="0" dirty="0">
                <a:solidFill>
                  <a:schemeClr val="accent1"/>
                </a:solidFill>
              </a:rPr>
              <a:t>…and the subsequent Chinese </a:t>
            </a:r>
            <a:r>
              <a:rPr lang="en-AU" sz="2900" b="0" dirty="0" smtClean="0">
                <a:solidFill>
                  <a:schemeClr val="accent1"/>
                </a:solidFill>
              </a:rPr>
              <a:t>Bamboo </a:t>
            </a:r>
            <a:r>
              <a:rPr lang="en-AU" sz="2900" b="0" i="1" dirty="0">
                <a:solidFill>
                  <a:schemeClr val="accent1"/>
                </a:solidFill>
              </a:rPr>
              <a:t>task</a:t>
            </a:r>
            <a:r>
              <a:rPr lang="en-AU" sz="2900" b="0" dirty="0">
                <a:solidFill>
                  <a:schemeClr val="accent1"/>
                </a:solidFill>
              </a:rPr>
              <a:t>…</a:t>
            </a:r>
            <a:endParaRPr lang="en-AU" sz="2900" b="0" dirty="0"/>
          </a:p>
        </p:txBody>
      </p:sp>
      <p:sp>
        <p:nvSpPr>
          <p:cNvPr id="6" name="Content Placeholder 2"/>
          <p:cNvSpPr>
            <a:spLocks noGrp="1"/>
          </p:cNvSpPr>
          <p:nvPr>
            <p:ph idx="1"/>
          </p:nvPr>
        </p:nvSpPr>
        <p:spPr>
          <a:xfrm>
            <a:off x="850324" y="1779662"/>
            <a:ext cx="7920000" cy="2520000"/>
          </a:xfrm>
        </p:spPr>
        <p:txBody>
          <a:bodyPr>
            <a:noAutofit/>
          </a:bodyPr>
          <a:lstStyle/>
          <a:p>
            <a:pPr marL="0" indent="0">
              <a:buNone/>
            </a:pPr>
            <a:r>
              <a:rPr lang="en-AU" sz="2400" dirty="0"/>
              <a:t>Given the total height of the bamboo and the horizontal distance from the base of the bamboo and the top, calculate the height to the break.</a:t>
            </a:r>
          </a:p>
          <a:p>
            <a:pPr marL="0" indent="0">
              <a:buNone/>
            </a:pPr>
            <a:r>
              <a:rPr lang="en-AU" sz="2400" dirty="0"/>
              <a:t>Compare to the solution given </a:t>
            </a:r>
            <a:r>
              <a:rPr lang="en-AU" sz="2400" dirty="0" smtClean="0"/>
              <a:t>on a </a:t>
            </a:r>
            <a:r>
              <a:rPr lang="en-AU" sz="2400" dirty="0"/>
              <a:t>traditional Chinese manuscript</a:t>
            </a:r>
            <a:r>
              <a:rPr lang="en-AU" sz="2400" dirty="0" smtClean="0"/>
              <a:t>.</a:t>
            </a:r>
            <a:endParaRPr lang="en-AU" sz="2400" dirty="0"/>
          </a:p>
        </p:txBody>
      </p:sp>
      <p:sp>
        <p:nvSpPr>
          <p:cNvPr id="2" name="Slide Number Placeholder 1"/>
          <p:cNvSpPr>
            <a:spLocks noGrp="1"/>
          </p:cNvSpPr>
          <p:nvPr>
            <p:ph type="sldNum" sz="quarter" idx="12"/>
          </p:nvPr>
        </p:nvSpPr>
        <p:spPr/>
        <p:txBody>
          <a:bodyPr/>
          <a:lstStyle/>
          <a:p>
            <a:fld id="{D1BBEFB1-45C7-4049-B073-B343CB1F5C4A}" type="slidenum">
              <a:rPr lang="en-AU" smtClean="0"/>
              <a:t>73</a:t>
            </a:fld>
            <a:endParaRPr lang="en-AU" dirty="0"/>
          </a:p>
        </p:txBody>
      </p:sp>
    </p:spTree>
    <p:extLst>
      <p:ext uri="{BB962C8B-B14F-4D97-AF65-F5344CB8AC3E}">
        <p14:creationId xmlns:p14="http://schemas.microsoft.com/office/powerpoint/2010/main" val="15614202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15566"/>
            <a:ext cx="7632848" cy="1800200"/>
          </a:xfrm>
        </p:spPr>
        <p:txBody>
          <a:bodyPr>
            <a:normAutofit/>
          </a:bodyPr>
          <a:lstStyle/>
          <a:p>
            <a:r>
              <a:rPr lang="en-AU" sz="2900" dirty="0" smtClean="0">
                <a:solidFill>
                  <a:schemeClr val="accent1"/>
                </a:solidFill>
              </a:rPr>
              <a:t>Strategy 2:</a:t>
            </a:r>
            <a:r>
              <a:rPr lang="en-AU" sz="2900" b="0" dirty="0">
                <a:solidFill>
                  <a:schemeClr val="accent1"/>
                </a:solidFill>
              </a:rPr>
              <a:t> </a:t>
            </a:r>
            <a:r>
              <a:rPr lang="en-AU" sz="2900" b="0" dirty="0" smtClean="0">
                <a:solidFill>
                  <a:schemeClr val="accent1"/>
                </a:solidFill>
              </a:rPr>
              <a:t>Posing </a:t>
            </a:r>
            <a:r>
              <a:rPr lang="en-AU" sz="2900" b="0" dirty="0">
                <a:solidFill>
                  <a:schemeClr val="accent1"/>
                </a:solidFill>
              </a:rPr>
              <a:t>tasks with “low floors” and “high </a:t>
            </a:r>
            <a:r>
              <a:rPr lang="en-AU" sz="2900" b="0" dirty="0" smtClean="0">
                <a:solidFill>
                  <a:schemeClr val="accent1"/>
                </a:solidFill>
              </a:rPr>
              <a:t>ceilings” so </a:t>
            </a:r>
            <a:r>
              <a:rPr lang="en-AU" sz="2900" b="0" dirty="0">
                <a:solidFill>
                  <a:schemeClr val="accent1"/>
                </a:solidFill>
              </a:rPr>
              <a:t>that all students are working on the same task </a:t>
            </a:r>
            <a:r>
              <a:rPr lang="en-AU" sz="2900" b="0" dirty="0" smtClean="0">
                <a:solidFill>
                  <a:schemeClr val="accent1"/>
                </a:solidFill>
              </a:rPr>
              <a:t>even if </a:t>
            </a:r>
            <a:r>
              <a:rPr lang="en-AU" sz="2900" b="0" dirty="0">
                <a:solidFill>
                  <a:schemeClr val="accent1"/>
                </a:solidFill>
              </a:rPr>
              <a:t>in different </a:t>
            </a:r>
            <a:r>
              <a:rPr lang="en-AU" sz="2900" b="0" dirty="0" smtClean="0">
                <a:solidFill>
                  <a:schemeClr val="accent1"/>
                </a:solidFill>
              </a:rPr>
              <a:t>ways.</a:t>
            </a:r>
            <a:endParaRPr lang="en-AU" sz="2900" b="0" dirty="0">
              <a:solidFill>
                <a:schemeClr val="accent1"/>
              </a:solidFill>
            </a:endParaRPr>
          </a:p>
        </p:txBody>
      </p:sp>
      <p:sp>
        <p:nvSpPr>
          <p:cNvPr id="3" name="Slide Number Placeholder 2"/>
          <p:cNvSpPr>
            <a:spLocks noGrp="1"/>
          </p:cNvSpPr>
          <p:nvPr>
            <p:ph type="sldNum" sz="quarter" idx="12"/>
          </p:nvPr>
        </p:nvSpPr>
        <p:spPr/>
        <p:txBody>
          <a:bodyPr/>
          <a:lstStyle/>
          <a:p>
            <a:fld id="{D1BBEFB1-45C7-4049-B073-B343CB1F5C4A}" type="slidenum">
              <a:rPr lang="en-AU" smtClean="0"/>
              <a:t>74</a:t>
            </a:fld>
            <a:endParaRPr lang="en-AU" dirty="0"/>
          </a:p>
        </p:txBody>
      </p:sp>
    </p:spTree>
    <p:extLst>
      <p:ext uri="{BB962C8B-B14F-4D97-AF65-F5344CB8AC3E}">
        <p14:creationId xmlns:p14="http://schemas.microsoft.com/office/powerpoint/2010/main" val="19959094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7972" y="664989"/>
            <a:ext cx="6920332" cy="538609"/>
          </a:xfrm>
          <a:prstGeom prst="rect">
            <a:avLst/>
          </a:prstGeom>
        </p:spPr>
        <p:txBody>
          <a:bodyPr wrap="square">
            <a:spAutoFit/>
          </a:bodyPr>
          <a:lstStyle/>
          <a:p>
            <a:r>
              <a:rPr lang="en-AU" sz="2900" dirty="0" smtClean="0">
                <a:solidFill>
                  <a:schemeClr val="accent1"/>
                </a:solidFill>
              </a:rPr>
              <a:t>In the </a:t>
            </a:r>
            <a:r>
              <a:rPr lang="en-AU" sz="2900" dirty="0">
                <a:solidFill>
                  <a:schemeClr val="accent1"/>
                </a:solidFill>
              </a:rPr>
              <a:t>Chinese </a:t>
            </a:r>
            <a:r>
              <a:rPr lang="en-AU" sz="2900" dirty="0" smtClean="0">
                <a:solidFill>
                  <a:schemeClr val="accent1"/>
                </a:solidFill>
              </a:rPr>
              <a:t>Bamboo task</a:t>
            </a:r>
            <a:endParaRPr lang="en-AU" sz="2900" dirty="0"/>
          </a:p>
        </p:txBody>
      </p:sp>
      <p:sp>
        <p:nvSpPr>
          <p:cNvPr id="8" name="TextBox 8"/>
          <p:cNvSpPr txBox="1"/>
          <p:nvPr/>
        </p:nvSpPr>
        <p:spPr>
          <a:xfrm>
            <a:off x="387972" y="1471736"/>
            <a:ext cx="7568404" cy="3116238"/>
          </a:xfrm>
          <a:prstGeom prst="rect">
            <a:avLst/>
          </a:prstGeom>
          <a:noFill/>
        </p:spPr>
        <p:txBody>
          <a:bodyPr wrap="square" numCol="2" spcCol="540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dirty="0"/>
              <a:t>A </a:t>
            </a:r>
            <a:r>
              <a:rPr lang="en-AU" sz="2400" b="1" dirty="0"/>
              <a:t>low floor </a:t>
            </a:r>
            <a:r>
              <a:rPr lang="en-AU" sz="2400" dirty="0"/>
              <a:t>response</a:t>
            </a:r>
            <a:r>
              <a:rPr lang="en-AU" sz="2400" b="1" dirty="0"/>
              <a:t> </a:t>
            </a:r>
            <a:r>
              <a:rPr lang="en-AU" sz="2400" dirty="0"/>
              <a:t>might be when students …</a:t>
            </a:r>
          </a:p>
          <a:p>
            <a:pPr marL="342892" indent="-342892">
              <a:buFont typeface="Arial" panose="020B0604020202020204" pitchFamily="34" charset="0"/>
              <a:buChar char="•"/>
            </a:pPr>
            <a:r>
              <a:rPr lang="en-AU" sz="2400" dirty="0"/>
              <a:t>f</a:t>
            </a:r>
            <a:r>
              <a:rPr lang="en-AU" sz="2400" dirty="0" smtClean="0"/>
              <a:t>ind one set of values for the measurements.</a:t>
            </a:r>
          </a:p>
          <a:p>
            <a:pPr marL="342892" indent="-342892">
              <a:buFont typeface="Arial" panose="020B0604020202020204" pitchFamily="34" charset="0"/>
              <a:buChar char="•"/>
            </a:pPr>
            <a:endParaRPr lang="en-AU" sz="2400" dirty="0"/>
          </a:p>
          <a:p>
            <a:endParaRPr lang="en-AU" sz="2400" dirty="0"/>
          </a:p>
          <a:p>
            <a:endParaRPr lang="en-AU" sz="2400" dirty="0"/>
          </a:p>
          <a:p>
            <a:endParaRPr lang="en-AU" sz="2400" dirty="0"/>
          </a:p>
          <a:p>
            <a:r>
              <a:rPr lang="en-AU" sz="2400" dirty="0"/>
              <a:t>A </a:t>
            </a:r>
            <a:r>
              <a:rPr lang="en-AU" sz="2400" b="1" dirty="0"/>
              <a:t>high ceiling </a:t>
            </a:r>
            <a:r>
              <a:rPr lang="en-AU" sz="2400" dirty="0" smtClean="0"/>
              <a:t>response</a:t>
            </a:r>
            <a:r>
              <a:rPr lang="en-AU" sz="2400" b="1" dirty="0" smtClean="0"/>
              <a:t> </a:t>
            </a:r>
            <a:r>
              <a:rPr lang="en-AU" sz="2400" dirty="0"/>
              <a:t>might be when students …</a:t>
            </a:r>
          </a:p>
          <a:p>
            <a:pPr marL="342892" indent="-342892">
              <a:buFont typeface="Arial" panose="020B0604020202020204" pitchFamily="34" charset="0"/>
              <a:buChar char="•"/>
            </a:pPr>
            <a:r>
              <a:rPr lang="en-AU" sz="2400" dirty="0"/>
              <a:t>d</a:t>
            </a:r>
            <a:r>
              <a:rPr lang="en-AU" sz="2400" dirty="0" smtClean="0"/>
              <a:t>escribe a pattern in responses for different locations of the bend.</a:t>
            </a:r>
            <a:endParaRPr lang="en-AU" sz="2400" dirty="0"/>
          </a:p>
        </p:txBody>
      </p:sp>
      <p:sp>
        <p:nvSpPr>
          <p:cNvPr id="2" name="Slide Number Placeholder 1"/>
          <p:cNvSpPr>
            <a:spLocks noGrp="1"/>
          </p:cNvSpPr>
          <p:nvPr>
            <p:ph type="sldNum" sz="quarter" idx="12"/>
          </p:nvPr>
        </p:nvSpPr>
        <p:spPr/>
        <p:txBody>
          <a:bodyPr/>
          <a:lstStyle/>
          <a:p>
            <a:fld id="{D1BBEFB1-45C7-4049-B073-B343CB1F5C4A}" type="slidenum">
              <a:rPr lang="en-AU" smtClean="0"/>
              <a:t>75</a:t>
            </a:fld>
            <a:endParaRPr lang="en-AU" dirty="0"/>
          </a:p>
        </p:txBody>
      </p:sp>
    </p:spTree>
    <p:extLst>
      <p:ext uri="{BB962C8B-B14F-4D97-AF65-F5344CB8AC3E}">
        <p14:creationId xmlns:p14="http://schemas.microsoft.com/office/powerpoint/2010/main" val="32116251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843558"/>
            <a:ext cx="7776864" cy="1431161"/>
          </a:xfrm>
          <a:prstGeom prst="rect">
            <a:avLst/>
          </a:prstGeom>
          <a:noFill/>
        </p:spPr>
        <p:txBody>
          <a:bodyPr wrap="square" rtlCol="0">
            <a:spAutoFit/>
          </a:bodyPr>
          <a:lstStyle/>
          <a:p>
            <a:r>
              <a:rPr lang="en-AU" sz="2900" b="1" dirty="0">
                <a:solidFill>
                  <a:schemeClr val="accent1"/>
                </a:solidFill>
              </a:rPr>
              <a:t>Strategy </a:t>
            </a:r>
            <a:r>
              <a:rPr lang="en-AU" sz="2900" b="1" dirty="0" smtClean="0">
                <a:solidFill>
                  <a:schemeClr val="accent1"/>
                </a:solidFill>
              </a:rPr>
              <a:t>3:</a:t>
            </a:r>
            <a:r>
              <a:rPr lang="en-AU" sz="2900" dirty="0">
                <a:solidFill>
                  <a:schemeClr val="accent1"/>
                </a:solidFill>
              </a:rPr>
              <a:t> </a:t>
            </a:r>
            <a:r>
              <a:rPr lang="en-AU" sz="2900" dirty="0" smtClean="0">
                <a:solidFill>
                  <a:schemeClr val="accent1"/>
                </a:solidFill>
              </a:rPr>
              <a:t>Preparing </a:t>
            </a:r>
            <a:r>
              <a:rPr lang="en-AU" sz="2900" dirty="0">
                <a:solidFill>
                  <a:schemeClr val="accent1"/>
                </a:solidFill>
              </a:rPr>
              <a:t>additional prompts that can</a:t>
            </a:r>
            <a:br>
              <a:rPr lang="en-AU" sz="2900" dirty="0">
                <a:solidFill>
                  <a:schemeClr val="accent1"/>
                </a:solidFill>
              </a:rPr>
            </a:br>
            <a:r>
              <a:rPr lang="en-AU" sz="2900" dirty="0">
                <a:solidFill>
                  <a:schemeClr val="accent1"/>
                </a:solidFill>
              </a:rPr>
              <a:t>a. support students experiencing </a:t>
            </a:r>
            <a:r>
              <a:rPr lang="en-AU" sz="2900" dirty="0" smtClean="0">
                <a:solidFill>
                  <a:schemeClr val="accent1"/>
                </a:solidFill>
              </a:rPr>
              <a:t>difficulty </a:t>
            </a:r>
            <a:r>
              <a:rPr lang="en-AU" sz="2900" dirty="0">
                <a:solidFill>
                  <a:schemeClr val="accent1"/>
                </a:solidFill>
              </a:rPr>
              <a:t/>
            </a:r>
            <a:br>
              <a:rPr lang="en-AU" sz="2900" dirty="0">
                <a:solidFill>
                  <a:schemeClr val="accent1"/>
                </a:solidFill>
              </a:rPr>
            </a:br>
            <a:r>
              <a:rPr lang="en-AU" sz="2900" dirty="0">
                <a:solidFill>
                  <a:schemeClr val="accent1"/>
                </a:solidFill>
              </a:rPr>
              <a:t>b. extend those who are </a:t>
            </a:r>
            <a:r>
              <a:rPr lang="en-AU" sz="2900" dirty="0" smtClean="0">
                <a:solidFill>
                  <a:schemeClr val="accent1"/>
                </a:solidFill>
              </a:rPr>
              <a:t>ready</a:t>
            </a:r>
            <a:endParaRPr lang="en-AU" sz="2900" dirty="0">
              <a:solidFill>
                <a:srgbClr val="0070C0"/>
              </a:solidFill>
            </a:endParaRPr>
          </a:p>
        </p:txBody>
      </p:sp>
      <p:sp>
        <p:nvSpPr>
          <p:cNvPr id="2" name="Slide Number Placeholder 1"/>
          <p:cNvSpPr>
            <a:spLocks noGrp="1"/>
          </p:cNvSpPr>
          <p:nvPr>
            <p:ph type="sldNum" sz="quarter" idx="12"/>
          </p:nvPr>
        </p:nvSpPr>
        <p:spPr/>
        <p:txBody>
          <a:bodyPr/>
          <a:lstStyle/>
          <a:p>
            <a:fld id="{7E76BABB-CAE5-453E-983A-D1F1F5FF9F5E}" type="slidenum">
              <a:rPr lang="en-AU" smtClean="0"/>
              <a:t>76</a:t>
            </a:fld>
            <a:endParaRPr lang="en-AU"/>
          </a:p>
        </p:txBody>
      </p:sp>
    </p:spTree>
    <p:extLst>
      <p:ext uri="{BB962C8B-B14F-4D97-AF65-F5344CB8AC3E}">
        <p14:creationId xmlns:p14="http://schemas.microsoft.com/office/powerpoint/2010/main" val="15892023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9542"/>
            <a:ext cx="6480720" cy="857250"/>
          </a:xfrm>
        </p:spPr>
        <p:txBody>
          <a:bodyPr>
            <a:normAutofit fontScale="90000"/>
          </a:bodyPr>
          <a:lstStyle/>
          <a:p>
            <a:r>
              <a:rPr lang="en-AU" b="0" dirty="0" smtClean="0">
                <a:solidFill>
                  <a:schemeClr val="accent1"/>
                </a:solidFill>
              </a:rPr>
              <a:t>Supporting students experiencing difficulty –  the power of “enabling prompts”</a:t>
            </a:r>
            <a:endParaRPr lang="en-AU" b="0" dirty="0">
              <a:solidFill>
                <a:schemeClr val="accent1"/>
              </a:solidFill>
            </a:endParaRPr>
          </a:p>
        </p:txBody>
      </p:sp>
      <p:sp>
        <p:nvSpPr>
          <p:cNvPr id="3" name="Content Placeholder 2"/>
          <p:cNvSpPr>
            <a:spLocks noGrp="1"/>
          </p:cNvSpPr>
          <p:nvPr>
            <p:ph idx="1"/>
          </p:nvPr>
        </p:nvSpPr>
        <p:spPr>
          <a:xfrm>
            <a:off x="467544" y="1707654"/>
            <a:ext cx="7128792" cy="3096345"/>
          </a:xfrm>
        </p:spPr>
        <p:txBody>
          <a:bodyPr>
            <a:normAutofit/>
          </a:bodyPr>
          <a:lstStyle/>
          <a:p>
            <a:r>
              <a:rPr lang="en-AU" sz="2400" dirty="0"/>
              <a:t>“Telling” students experiencing difficulty what to do runs the risk of entrenching their sense of helplessness.</a:t>
            </a:r>
          </a:p>
          <a:p>
            <a:r>
              <a:rPr lang="en-AU" sz="2400" dirty="0"/>
              <a:t>After completing the prompt, the intention is for students to proceed with the original task.</a:t>
            </a:r>
          </a:p>
          <a:p>
            <a:r>
              <a:rPr lang="en-AU" sz="2400" dirty="0"/>
              <a:t>As a result, those students can feel part of the class community …</a:t>
            </a:r>
          </a:p>
          <a:p>
            <a:r>
              <a:rPr lang="en-AU" sz="2400" dirty="0"/>
              <a:t>… as well as learning self-help strategies.</a:t>
            </a:r>
          </a:p>
          <a:p>
            <a:endParaRPr lang="en-AU" dirty="0"/>
          </a:p>
        </p:txBody>
      </p:sp>
      <p:sp>
        <p:nvSpPr>
          <p:cNvPr id="4" name="Slide Number Placeholder 3"/>
          <p:cNvSpPr>
            <a:spLocks noGrp="1"/>
          </p:cNvSpPr>
          <p:nvPr>
            <p:ph type="sldNum" sz="quarter" idx="12"/>
          </p:nvPr>
        </p:nvSpPr>
        <p:spPr/>
        <p:txBody>
          <a:bodyPr/>
          <a:lstStyle/>
          <a:p>
            <a:fld id="{D1BBEFB1-45C7-4049-B073-B343CB1F5C4A}" type="slidenum">
              <a:rPr lang="en-AU" smtClean="0"/>
              <a:t>77</a:t>
            </a:fld>
            <a:endParaRPr lang="en-AU" dirty="0"/>
          </a:p>
        </p:txBody>
      </p:sp>
    </p:spTree>
    <p:extLst>
      <p:ext uri="{BB962C8B-B14F-4D97-AF65-F5344CB8AC3E}">
        <p14:creationId xmlns:p14="http://schemas.microsoft.com/office/powerpoint/2010/main" val="39263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71550"/>
            <a:ext cx="7920000" cy="900000"/>
          </a:xfrm>
        </p:spPr>
        <p:txBody>
          <a:bodyPr>
            <a:normAutofit fontScale="90000"/>
          </a:bodyPr>
          <a:lstStyle/>
          <a:p>
            <a:r>
              <a:rPr lang="en-AU" b="0" dirty="0" smtClean="0">
                <a:solidFill>
                  <a:schemeClr val="accent1"/>
                </a:solidFill>
              </a:rPr>
              <a:t>An enabling prompt involves reducing the complexity of the original task by changing …</a:t>
            </a:r>
            <a:endParaRPr lang="en-AU" b="0" dirty="0">
              <a:solidFill>
                <a:schemeClr val="accent1"/>
              </a:solidFill>
            </a:endParaRPr>
          </a:p>
        </p:txBody>
      </p:sp>
      <p:sp>
        <p:nvSpPr>
          <p:cNvPr id="3" name="Content Placeholder 2"/>
          <p:cNvSpPr>
            <a:spLocks noGrp="1"/>
          </p:cNvSpPr>
          <p:nvPr>
            <p:ph idx="1"/>
          </p:nvPr>
        </p:nvSpPr>
        <p:spPr>
          <a:xfrm>
            <a:off x="683568" y="2067694"/>
            <a:ext cx="7255718" cy="2276996"/>
          </a:xfrm>
        </p:spPr>
        <p:txBody>
          <a:bodyPr>
            <a:normAutofit/>
          </a:bodyPr>
          <a:lstStyle/>
          <a:p>
            <a:r>
              <a:rPr lang="en-AU" sz="2400" dirty="0"/>
              <a:t>The nature of the representation</a:t>
            </a:r>
          </a:p>
          <a:p>
            <a:r>
              <a:rPr lang="en-AU" sz="2400" dirty="0"/>
              <a:t>The number of steps</a:t>
            </a:r>
          </a:p>
          <a:p>
            <a:r>
              <a:rPr lang="en-AU" sz="2400" dirty="0"/>
              <a:t>The size of the numbers</a:t>
            </a:r>
          </a:p>
        </p:txBody>
      </p:sp>
      <p:sp>
        <p:nvSpPr>
          <p:cNvPr id="4" name="Slide Number Placeholder 3"/>
          <p:cNvSpPr>
            <a:spLocks noGrp="1"/>
          </p:cNvSpPr>
          <p:nvPr>
            <p:ph type="sldNum" sz="quarter" idx="12"/>
          </p:nvPr>
        </p:nvSpPr>
        <p:spPr/>
        <p:txBody>
          <a:bodyPr/>
          <a:lstStyle/>
          <a:p>
            <a:fld id="{D1BBEFB1-45C7-4049-B073-B343CB1F5C4A}" type="slidenum">
              <a:rPr lang="en-AU" smtClean="0"/>
              <a:t>78</a:t>
            </a:fld>
            <a:endParaRPr lang="en-AU" dirty="0"/>
          </a:p>
        </p:txBody>
      </p:sp>
    </p:spTree>
    <p:extLst>
      <p:ext uri="{BB962C8B-B14F-4D97-AF65-F5344CB8AC3E}">
        <p14:creationId xmlns:p14="http://schemas.microsoft.com/office/powerpoint/2010/main" val="3010464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11560" y="771550"/>
            <a:ext cx="7920000" cy="648072"/>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r>
              <a:rPr lang="en-AU" sz="2900" b="0" dirty="0">
                <a:solidFill>
                  <a:schemeClr val="accent1"/>
                </a:solidFill>
              </a:rPr>
              <a:t>Chinese Bamboo – enabling prompts</a:t>
            </a:r>
            <a:endParaRPr lang="en-AU" sz="2900" b="0" dirty="0"/>
          </a:p>
        </p:txBody>
      </p:sp>
      <p:sp>
        <p:nvSpPr>
          <p:cNvPr id="5" name="TextBox 4"/>
          <p:cNvSpPr txBox="1"/>
          <p:nvPr/>
        </p:nvSpPr>
        <p:spPr>
          <a:xfrm>
            <a:off x="611560" y="1707654"/>
            <a:ext cx="7488831" cy="1200329"/>
          </a:xfrm>
          <a:prstGeom prst="rect">
            <a:avLst/>
          </a:prstGeom>
          <a:noFill/>
        </p:spPr>
        <p:txBody>
          <a:bodyPr wrap="square" numCol="1" spcCol="540000" rtlCol="0">
            <a:spAutoFit/>
          </a:bodyPr>
          <a:lstStyle/>
          <a:p>
            <a:r>
              <a:rPr lang="en-AU" sz="2400" b="1" dirty="0" smtClean="0"/>
              <a:t>Changing </a:t>
            </a:r>
            <a:r>
              <a:rPr lang="en-AU" sz="2400" b="1" dirty="0"/>
              <a:t>the nature of the representation</a:t>
            </a:r>
            <a:r>
              <a:rPr lang="en-AU" sz="2400" dirty="0"/>
              <a:t> – Suggest some possible numerical values for the bamboo lengths </a:t>
            </a:r>
            <a:r>
              <a:rPr lang="en-AU" sz="2400" dirty="0" smtClean="0"/>
              <a:t>with which the students can experiment.</a:t>
            </a:r>
            <a:endParaRPr lang="en-AU" sz="2400" b="1" dirty="0"/>
          </a:p>
        </p:txBody>
      </p:sp>
      <p:sp>
        <p:nvSpPr>
          <p:cNvPr id="2" name="Slide Number Placeholder 1"/>
          <p:cNvSpPr>
            <a:spLocks noGrp="1"/>
          </p:cNvSpPr>
          <p:nvPr>
            <p:ph type="sldNum" sz="quarter" idx="12"/>
          </p:nvPr>
        </p:nvSpPr>
        <p:spPr/>
        <p:txBody>
          <a:bodyPr/>
          <a:lstStyle/>
          <a:p>
            <a:fld id="{D1BBEFB1-45C7-4049-B073-B343CB1F5C4A}" type="slidenum">
              <a:rPr lang="en-AU" smtClean="0"/>
              <a:t>79</a:t>
            </a:fld>
            <a:endParaRPr lang="en-AU" dirty="0"/>
          </a:p>
        </p:txBody>
      </p:sp>
    </p:spTree>
    <p:extLst>
      <p:ext uri="{BB962C8B-B14F-4D97-AF65-F5344CB8AC3E}">
        <p14:creationId xmlns:p14="http://schemas.microsoft.com/office/powerpoint/2010/main" val="485303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48224" y="567255"/>
            <a:ext cx="5940000" cy="492327"/>
          </a:xfrm>
          <a:prstGeom prst="rect">
            <a:avLst/>
          </a:prstGeom>
          <a:noFill/>
          <a:ln>
            <a:noFill/>
          </a:ln>
        </p:spPr>
        <p:txBody>
          <a:bodyPr vert="horz" wrap="square" lIns="68550" tIns="68550" rIns="68550" bIns="68550" rtlCol="0" anchor="t" anchorCtr="0">
            <a:noAutofit/>
          </a:bodyPr>
          <a:lstStyle/>
          <a:p>
            <a:pPr>
              <a:lnSpc>
                <a:spcPct val="90000"/>
              </a:lnSpc>
              <a:spcBef>
                <a:spcPts val="0"/>
              </a:spcBef>
              <a:buClr>
                <a:schemeClr val="accent1"/>
              </a:buClr>
              <a:buSzPct val="25000"/>
            </a:pPr>
            <a:r>
              <a:rPr lang="en-AU" sz="2900" b="0" dirty="0">
                <a:solidFill>
                  <a:schemeClr val="accent1"/>
                </a:solidFill>
                <a:latin typeface="Calibri"/>
                <a:ea typeface="Calibri"/>
                <a:cs typeface="Calibri"/>
                <a:sym typeface="Calibri"/>
              </a:rPr>
              <a:t>Special Topics</a:t>
            </a:r>
          </a:p>
        </p:txBody>
      </p:sp>
      <p:sp>
        <p:nvSpPr>
          <p:cNvPr id="198" name="Shape 198"/>
          <p:cNvSpPr txBox="1">
            <a:spLocks noGrp="1"/>
          </p:cNvSpPr>
          <p:nvPr>
            <p:ph type="body" idx="1"/>
          </p:nvPr>
        </p:nvSpPr>
        <p:spPr>
          <a:xfrm>
            <a:off x="611560" y="1131590"/>
            <a:ext cx="7560840" cy="3844862"/>
          </a:xfrm>
          <a:prstGeom prst="rect">
            <a:avLst/>
          </a:prstGeom>
          <a:noFill/>
          <a:ln>
            <a:noFill/>
          </a:ln>
        </p:spPr>
        <p:txBody>
          <a:bodyPr vert="horz" wrap="square" lIns="68550" tIns="68550" rIns="68550" bIns="68550" rtlCol="0" anchor="t" anchorCtr="0">
            <a:noAutofit/>
          </a:bodyPr>
          <a:lstStyle/>
          <a:p>
            <a:pPr marL="0" indent="0">
              <a:lnSpc>
                <a:spcPct val="90000"/>
              </a:lnSpc>
              <a:spcAft>
                <a:spcPts val="0"/>
              </a:spcAft>
              <a:buClr>
                <a:schemeClr val="dk1"/>
              </a:buClr>
              <a:buSzPct val="25000"/>
              <a:buNone/>
            </a:pPr>
            <a:r>
              <a:rPr lang="en-AU" sz="2200" dirty="0">
                <a:solidFill>
                  <a:schemeClr val="dk1"/>
                </a:solidFill>
                <a:latin typeface="Calibri"/>
                <a:ea typeface="Calibri"/>
                <a:cs typeface="Calibri"/>
                <a:sym typeface="Calibri"/>
              </a:rPr>
              <a:t>Addressing identified needs or exploring new boundaries.</a:t>
            </a:r>
          </a:p>
          <a:p>
            <a:pPr marL="0" indent="0">
              <a:lnSpc>
                <a:spcPct val="90000"/>
              </a:lnSpc>
              <a:spcAft>
                <a:spcPts val="0"/>
              </a:spcAft>
              <a:buClr>
                <a:schemeClr val="dk1"/>
              </a:buClr>
              <a:buSzPct val="25000"/>
              <a:buNone/>
            </a:pPr>
            <a:r>
              <a:rPr lang="en-AU" sz="2200" dirty="0">
                <a:solidFill>
                  <a:schemeClr val="dk1"/>
                </a:solidFill>
                <a:latin typeface="Calibri"/>
                <a:ea typeface="Calibri"/>
                <a:cs typeface="Calibri"/>
                <a:sym typeface="Calibri"/>
              </a:rPr>
              <a:t>Special Topics are significant resources that address the needs of 21st century learners. They:</a:t>
            </a:r>
          </a:p>
          <a:p>
            <a:pPr marL="342892" indent="-177796">
              <a:lnSpc>
                <a:spcPct val="90000"/>
              </a:lnSpc>
              <a:spcAft>
                <a:spcPts val="0"/>
              </a:spcAft>
              <a:buClr>
                <a:schemeClr val="dk1"/>
              </a:buClr>
              <a:buSzPct val="100000"/>
              <a:buFont typeface="Arial"/>
              <a:buChar char="•"/>
            </a:pPr>
            <a:r>
              <a:rPr lang="en-AU" sz="2200" dirty="0">
                <a:solidFill>
                  <a:schemeClr val="dk1"/>
                </a:solidFill>
                <a:latin typeface="Calibri"/>
                <a:ea typeface="Calibri"/>
                <a:cs typeface="Calibri"/>
                <a:sym typeface="Calibri"/>
              </a:rPr>
              <a:t>are substantial units of work and accompanying resources that address major current gaps;</a:t>
            </a:r>
          </a:p>
          <a:p>
            <a:pPr marL="342892" indent="-177796">
              <a:lnSpc>
                <a:spcPct val="90000"/>
              </a:lnSpc>
              <a:spcAft>
                <a:spcPts val="0"/>
              </a:spcAft>
              <a:buClr>
                <a:schemeClr val="dk1"/>
              </a:buClr>
              <a:buSzPct val="100000"/>
              <a:buFont typeface="Arial"/>
              <a:buChar char="•"/>
            </a:pPr>
            <a:r>
              <a:rPr lang="en-AU" sz="2200" dirty="0">
                <a:solidFill>
                  <a:schemeClr val="dk1"/>
                </a:solidFill>
                <a:latin typeface="Calibri"/>
                <a:ea typeface="Calibri"/>
                <a:cs typeface="Calibri"/>
                <a:sym typeface="Calibri"/>
              </a:rPr>
              <a:t>prioritise the Australian Curriculum proficiencies of reasoning and problem solving;</a:t>
            </a:r>
          </a:p>
          <a:p>
            <a:pPr marL="342892" indent="-177796">
              <a:lnSpc>
                <a:spcPct val="90000"/>
              </a:lnSpc>
              <a:spcAft>
                <a:spcPts val="0"/>
              </a:spcAft>
              <a:buClr>
                <a:schemeClr val="dk1"/>
              </a:buClr>
              <a:buSzPct val="100000"/>
              <a:buFont typeface="Arial"/>
              <a:buChar char="•"/>
            </a:pPr>
            <a:r>
              <a:rPr lang="en-AU" sz="2200" dirty="0">
                <a:solidFill>
                  <a:schemeClr val="dk1"/>
                </a:solidFill>
                <a:latin typeface="Calibri"/>
                <a:ea typeface="Calibri"/>
                <a:cs typeface="Calibri"/>
                <a:sym typeface="Calibri"/>
              </a:rPr>
              <a:t>provide imaginative opportunities for creatively using new technologies and real world contexts</a:t>
            </a:r>
            <a:r>
              <a:rPr lang="en-AU" sz="2200" dirty="0" smtClean="0">
                <a:solidFill>
                  <a:schemeClr val="dk1"/>
                </a:solidFill>
                <a:latin typeface="Calibri"/>
                <a:ea typeface="Calibri"/>
                <a:cs typeface="Calibri"/>
                <a:sym typeface="Calibri"/>
              </a:rPr>
              <a:t>; and</a:t>
            </a:r>
            <a:endParaRPr lang="en-AU" sz="2200" dirty="0">
              <a:solidFill>
                <a:schemeClr val="dk1"/>
              </a:solidFill>
              <a:latin typeface="Calibri"/>
              <a:ea typeface="Calibri"/>
              <a:cs typeface="Calibri"/>
              <a:sym typeface="Calibri"/>
            </a:endParaRPr>
          </a:p>
          <a:p>
            <a:pPr marL="342892" indent="-177796">
              <a:lnSpc>
                <a:spcPct val="90000"/>
              </a:lnSpc>
              <a:spcAft>
                <a:spcPts val="0"/>
              </a:spcAft>
              <a:buClr>
                <a:schemeClr val="dk1"/>
              </a:buClr>
              <a:buSzPct val="100000"/>
              <a:buFont typeface="Arial"/>
              <a:buChar char="•"/>
            </a:pPr>
            <a:r>
              <a:rPr lang="en-AU" sz="2200" dirty="0">
                <a:solidFill>
                  <a:schemeClr val="dk1"/>
                </a:solidFill>
                <a:latin typeface="Calibri"/>
                <a:ea typeface="Calibri"/>
                <a:cs typeface="Calibri"/>
                <a:sym typeface="Calibri"/>
              </a:rPr>
              <a:t>respond to the results of international assessments </a:t>
            </a:r>
            <a:r>
              <a:rPr lang="en-AU" sz="2200" dirty="0" smtClean="0">
                <a:solidFill>
                  <a:schemeClr val="dk1"/>
                </a:solidFill>
                <a:latin typeface="Calibri"/>
                <a:ea typeface="Calibri"/>
                <a:cs typeface="Calibri"/>
                <a:sym typeface="Calibri"/>
              </a:rPr>
              <a:t>that show </a:t>
            </a:r>
            <a:r>
              <a:rPr lang="en-AU" sz="2200" dirty="0">
                <a:solidFill>
                  <a:schemeClr val="dk1"/>
                </a:solidFill>
                <a:latin typeface="Calibri"/>
                <a:ea typeface="Calibri"/>
                <a:cs typeface="Calibri"/>
                <a:sym typeface="Calibri"/>
              </a:rPr>
              <a:t>that solving real problems is a specific area of weakness for Australian students. </a:t>
            </a:r>
          </a:p>
          <a:p>
            <a:pPr marL="342892" indent="-177796">
              <a:lnSpc>
                <a:spcPct val="90000"/>
              </a:lnSpc>
              <a:spcAft>
                <a:spcPts val="0"/>
              </a:spcAft>
              <a:buClr>
                <a:schemeClr val="dk1"/>
              </a:buClr>
              <a:buSzPct val="25000"/>
              <a:buNone/>
            </a:pPr>
            <a:r>
              <a:rPr lang="en-AU" sz="2100" dirty="0">
                <a:solidFill>
                  <a:schemeClr val="dk1"/>
                </a:solidFill>
                <a:latin typeface="Calibri"/>
                <a:ea typeface="Calibri"/>
                <a:cs typeface="Calibri"/>
                <a:sym typeface="Calibri"/>
              </a:rPr>
              <a:t>							</a:t>
            </a:r>
          </a:p>
          <a:p>
            <a:pPr marL="171446" indent="-171446">
              <a:lnSpc>
                <a:spcPct val="90000"/>
              </a:lnSpc>
              <a:spcAft>
                <a:spcPts val="0"/>
              </a:spcAft>
              <a:buClr>
                <a:schemeClr val="dk1"/>
              </a:buClr>
              <a:buSzPct val="25000"/>
              <a:buNone/>
            </a:pPr>
            <a:r>
              <a:rPr lang="en-AU" sz="2100" dirty="0">
                <a:solidFill>
                  <a:schemeClr val="dk1"/>
                </a:solidFill>
                <a:latin typeface="Calibri"/>
                <a:ea typeface="Calibri"/>
                <a:cs typeface="Calibri"/>
                <a:sym typeface="Calibri"/>
              </a:rPr>
              <a:t>						 					</a:t>
            </a:r>
          </a:p>
          <a:p>
            <a:pPr marL="171446" indent="-171446">
              <a:lnSpc>
                <a:spcPct val="90000"/>
              </a:lnSpc>
              <a:spcAft>
                <a:spcPts val="0"/>
              </a:spcAft>
              <a:buClr>
                <a:schemeClr val="dk1"/>
              </a:buClr>
              <a:buSzPct val="25000"/>
              <a:buNone/>
            </a:pPr>
            <a:r>
              <a:rPr lang="en-AU" sz="2100" dirty="0">
                <a:solidFill>
                  <a:schemeClr val="dk1"/>
                </a:solidFill>
                <a:latin typeface="Calibri"/>
                <a:ea typeface="Calibri"/>
                <a:cs typeface="Calibri"/>
                <a:sym typeface="Calibri"/>
              </a:rPr>
              <a:t>				</a:t>
            </a:r>
          </a:p>
          <a:p>
            <a:pPr marL="171446" indent="-171446">
              <a:lnSpc>
                <a:spcPct val="90000"/>
              </a:lnSpc>
              <a:spcAft>
                <a:spcPts val="0"/>
              </a:spcAft>
              <a:buClr>
                <a:schemeClr val="dk1"/>
              </a:buClr>
              <a:buSzPct val="25000"/>
              <a:buNone/>
            </a:pPr>
            <a:r>
              <a:rPr lang="en-AU" sz="2100" dirty="0">
                <a:solidFill>
                  <a:schemeClr val="dk1"/>
                </a:solidFill>
                <a:latin typeface="Calibri"/>
                <a:ea typeface="Calibri"/>
                <a:cs typeface="Calibri"/>
                <a:sym typeface="Calibri"/>
              </a:rPr>
              <a:t>			</a:t>
            </a:r>
          </a:p>
          <a:p>
            <a:pPr marL="171446" indent="-171446">
              <a:lnSpc>
                <a:spcPct val="90000"/>
              </a:lnSpc>
              <a:spcAft>
                <a:spcPts val="0"/>
              </a:spcAft>
              <a:buClr>
                <a:schemeClr val="dk1"/>
              </a:buClr>
              <a:buSzPct val="25000"/>
              <a:buNone/>
            </a:pPr>
            <a:r>
              <a:rPr lang="en-AU" sz="2100" dirty="0">
                <a:solidFill>
                  <a:schemeClr val="dk1"/>
                </a:solidFill>
                <a:latin typeface="Calibri"/>
                <a:ea typeface="Calibri"/>
                <a:cs typeface="Calibri"/>
                <a:sym typeface="Calibri"/>
              </a:rPr>
              <a:t>		</a:t>
            </a:r>
          </a:p>
          <a:p>
            <a:pPr marL="171446" indent="-171446">
              <a:lnSpc>
                <a:spcPct val="90000"/>
              </a:lnSpc>
              <a:buClr>
                <a:schemeClr val="dk1"/>
              </a:buClr>
              <a:buSzPct val="25000"/>
              <a:buNone/>
            </a:pPr>
            <a:endParaRPr sz="2100"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8376256" y="4774636"/>
            <a:ext cx="601875" cy="273824"/>
          </a:xfrm>
          <a:prstGeom prst="rect">
            <a:avLst/>
          </a:prstGeom>
          <a:noFill/>
          <a:ln>
            <a:noFill/>
          </a:ln>
        </p:spPr>
        <p:txBody>
          <a:bodyPr vert="horz" wrap="square" lIns="68550" tIns="34275" rIns="68550" bIns="34275" rtlCol="0" anchor="t" anchorCtr="0">
            <a:noAutofit/>
          </a:bodyPr>
          <a:lstStyle/>
          <a:p>
            <a:pPr>
              <a:buSzPct val="25000"/>
            </a:pPr>
            <a:fld id="{00000000-1234-1234-1234-123412341234}" type="slidenum">
              <a:rPr lang="en-AU" sz="900">
                <a:solidFill>
                  <a:srgbClr val="888888"/>
                </a:solidFill>
                <a:latin typeface="Calibri"/>
                <a:ea typeface="Calibri"/>
                <a:cs typeface="Calibri"/>
                <a:sym typeface="Calibri"/>
              </a:rPr>
              <a:pPr>
                <a:buSzPct val="25000"/>
              </a:pPr>
              <a:t>8</a:t>
            </a:fld>
            <a:endParaRPr lang="en-AU" sz="9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718021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7534"/>
            <a:ext cx="6480163" cy="857250"/>
          </a:xfrm>
        </p:spPr>
        <p:txBody>
          <a:bodyPr>
            <a:normAutofit fontScale="90000"/>
          </a:bodyPr>
          <a:lstStyle/>
          <a:p>
            <a:r>
              <a:rPr lang="en-AU" b="0" dirty="0" smtClean="0">
                <a:solidFill>
                  <a:schemeClr val="accent1"/>
                </a:solidFill>
              </a:rPr>
              <a:t>Extending students who are ready  </a:t>
            </a:r>
            <a:br>
              <a:rPr lang="en-AU" b="0" dirty="0" smtClean="0">
                <a:solidFill>
                  <a:schemeClr val="accent1"/>
                </a:solidFill>
              </a:rPr>
            </a:br>
            <a:r>
              <a:rPr lang="en-AU" b="0" dirty="0" smtClean="0">
                <a:solidFill>
                  <a:schemeClr val="accent1"/>
                </a:solidFill>
              </a:rPr>
              <a:t>–  the use of “extending prompts”</a:t>
            </a:r>
            <a:endParaRPr lang="en-AU" b="0" dirty="0">
              <a:solidFill>
                <a:schemeClr val="accent1"/>
              </a:solidFill>
            </a:endParaRPr>
          </a:p>
        </p:txBody>
      </p:sp>
      <p:sp>
        <p:nvSpPr>
          <p:cNvPr id="3" name="Content Placeholder 2"/>
          <p:cNvSpPr>
            <a:spLocks noGrp="1"/>
          </p:cNvSpPr>
          <p:nvPr>
            <p:ph idx="1"/>
          </p:nvPr>
        </p:nvSpPr>
        <p:spPr>
          <a:xfrm>
            <a:off x="467544" y="1635645"/>
            <a:ext cx="7128792" cy="3096345"/>
          </a:xfrm>
        </p:spPr>
        <p:txBody>
          <a:bodyPr>
            <a:noAutofit/>
          </a:bodyPr>
          <a:lstStyle/>
          <a:p>
            <a:r>
              <a:rPr lang="en-AU" sz="2400" dirty="0"/>
              <a:t>Extending prompts </a:t>
            </a:r>
            <a:r>
              <a:rPr lang="en-AU" sz="2400" b="1" dirty="0"/>
              <a:t>explore the potential more deeply</a:t>
            </a:r>
          </a:p>
          <a:p>
            <a:r>
              <a:rPr lang="en-AU" sz="2400" dirty="0"/>
              <a:t>Extending prompts:</a:t>
            </a:r>
          </a:p>
          <a:p>
            <a:pPr lvl="1"/>
            <a:r>
              <a:rPr lang="en-AU" dirty="0" smtClean="0"/>
              <a:t>Increase complexity and size of numbers</a:t>
            </a:r>
          </a:p>
          <a:p>
            <a:pPr lvl="1"/>
            <a:r>
              <a:rPr lang="en-AU" dirty="0" smtClean="0"/>
              <a:t>Find multiple solutions</a:t>
            </a:r>
          </a:p>
          <a:p>
            <a:pPr lvl="1"/>
            <a:r>
              <a:rPr lang="en-AU" dirty="0" smtClean="0"/>
              <a:t>Identify all possibilities</a:t>
            </a:r>
          </a:p>
          <a:p>
            <a:pPr lvl="1"/>
            <a:r>
              <a:rPr lang="en-AU" dirty="0" smtClean="0"/>
              <a:t>Make a generalisation or rule</a:t>
            </a:r>
          </a:p>
          <a:p>
            <a:r>
              <a:rPr lang="en-AU" sz="2400" dirty="0"/>
              <a:t>Extending prompts </a:t>
            </a:r>
            <a:r>
              <a:rPr lang="en-AU" sz="2400" b="1" dirty="0"/>
              <a:t>do not</a:t>
            </a:r>
            <a:r>
              <a:rPr lang="en-AU" sz="2400" dirty="0"/>
              <a:t> change contexts – the prompt still meets the purpose of the </a:t>
            </a:r>
            <a:r>
              <a:rPr lang="en-AU" sz="2400" dirty="0" smtClean="0"/>
              <a:t>lesson</a:t>
            </a:r>
            <a:endParaRPr lang="en-AU" sz="2400" dirty="0"/>
          </a:p>
        </p:txBody>
      </p:sp>
      <p:sp>
        <p:nvSpPr>
          <p:cNvPr id="4" name="Slide Number Placeholder 3"/>
          <p:cNvSpPr>
            <a:spLocks noGrp="1"/>
          </p:cNvSpPr>
          <p:nvPr>
            <p:ph type="sldNum" sz="quarter" idx="12"/>
          </p:nvPr>
        </p:nvSpPr>
        <p:spPr/>
        <p:txBody>
          <a:bodyPr/>
          <a:lstStyle/>
          <a:p>
            <a:fld id="{D1BBEFB1-45C7-4049-B073-B343CB1F5C4A}" type="slidenum">
              <a:rPr lang="en-AU" smtClean="0"/>
              <a:t>80</a:t>
            </a:fld>
            <a:endParaRPr lang="en-AU" dirty="0"/>
          </a:p>
        </p:txBody>
      </p:sp>
    </p:spTree>
    <p:extLst>
      <p:ext uri="{BB962C8B-B14F-4D97-AF65-F5344CB8AC3E}">
        <p14:creationId xmlns:p14="http://schemas.microsoft.com/office/powerpoint/2010/main" val="177993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4686" y="699542"/>
            <a:ext cx="7920000" cy="679293"/>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r>
              <a:rPr lang="en-AU" sz="2900" b="0" dirty="0" smtClean="0">
                <a:solidFill>
                  <a:schemeClr val="accent1"/>
                </a:solidFill>
              </a:rPr>
              <a:t>Chinese Bamboo </a:t>
            </a:r>
            <a:r>
              <a:rPr lang="en-AU" sz="2900" b="0" dirty="0">
                <a:solidFill>
                  <a:schemeClr val="accent1"/>
                </a:solidFill>
              </a:rPr>
              <a:t>– extending prompts</a:t>
            </a:r>
            <a:endParaRPr lang="en-AU" sz="2900" b="0" dirty="0"/>
          </a:p>
        </p:txBody>
      </p:sp>
      <p:sp>
        <p:nvSpPr>
          <p:cNvPr id="6" name="TextBox 5"/>
          <p:cNvSpPr txBox="1"/>
          <p:nvPr/>
        </p:nvSpPr>
        <p:spPr>
          <a:xfrm>
            <a:off x="482667" y="1600141"/>
            <a:ext cx="8012019" cy="1200329"/>
          </a:xfrm>
          <a:prstGeom prst="rect">
            <a:avLst/>
          </a:prstGeom>
          <a:noFill/>
        </p:spPr>
        <p:txBody>
          <a:bodyPr wrap="square" numCol="1" spcCol="540000" rtlCol="0">
            <a:spAutoFit/>
          </a:bodyPr>
          <a:lstStyle/>
          <a:p>
            <a:r>
              <a:rPr lang="en-AU" sz="2400" b="1" dirty="0"/>
              <a:t>Make a generalisation or rule</a:t>
            </a:r>
          </a:p>
          <a:p>
            <a:r>
              <a:rPr lang="en-AU" sz="2400" dirty="0" smtClean="0"/>
              <a:t>Show the equivalence between the rule for the Bamboo and the Chinese statement.</a:t>
            </a:r>
            <a:endParaRPr lang="en-AU" sz="2400" dirty="0"/>
          </a:p>
        </p:txBody>
      </p:sp>
      <p:sp>
        <p:nvSpPr>
          <p:cNvPr id="7" name="Action Button: Back or Previous 6">
            <a:hlinkClick r:id="rId3" action="ppaction://hlinksldjump" highlightClick="1"/>
          </p:cNvPr>
          <p:cNvSpPr/>
          <p:nvPr/>
        </p:nvSpPr>
        <p:spPr>
          <a:xfrm>
            <a:off x="539552" y="4134702"/>
            <a:ext cx="1368000" cy="792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solidFill>
                  <a:schemeClr val="bg1"/>
                </a:solidFill>
              </a:rPr>
              <a:t>Back to menu</a:t>
            </a:r>
          </a:p>
        </p:txBody>
      </p:sp>
      <p:sp>
        <p:nvSpPr>
          <p:cNvPr id="8" name="Action Button: Forward or Next 7">
            <a:hlinkClick r:id="rId4" action="ppaction://hlinksldjump" highlightClick="1"/>
          </p:cNvPr>
          <p:cNvSpPr/>
          <p:nvPr/>
        </p:nvSpPr>
        <p:spPr>
          <a:xfrm>
            <a:off x="7271848" y="4134702"/>
            <a:ext cx="1368152" cy="79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Continue to next section</a:t>
            </a:r>
          </a:p>
        </p:txBody>
      </p:sp>
      <p:sp>
        <p:nvSpPr>
          <p:cNvPr id="9" name="Action Button: Back or Previous 8">
            <a:hlinkClick r:id="rId3" action="ppaction://hlinksldjump" highlightClick="1"/>
          </p:cNvPr>
          <p:cNvSpPr/>
          <p:nvPr/>
        </p:nvSpPr>
        <p:spPr>
          <a:xfrm>
            <a:off x="539552" y="4011910"/>
            <a:ext cx="1728192" cy="91479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bg1"/>
                </a:solidFill>
              </a:rPr>
              <a:t>Back to </a:t>
            </a:r>
            <a:r>
              <a:rPr lang="en-AU" sz="2000" dirty="0" smtClean="0">
                <a:solidFill>
                  <a:schemeClr val="bg1"/>
                </a:solidFill>
              </a:rPr>
              <a:t>the task selection slide</a:t>
            </a:r>
            <a:endParaRPr lang="en-AU" sz="2000" dirty="0">
              <a:solidFill>
                <a:schemeClr val="bg1"/>
              </a:solidFill>
            </a:endParaRPr>
          </a:p>
        </p:txBody>
      </p:sp>
      <p:sp>
        <p:nvSpPr>
          <p:cNvPr id="10" name="Action Button: Forward or Next 9">
            <a:hlinkClick r:id="rId4" action="ppaction://hlinksldjump" highlightClick="1"/>
          </p:cNvPr>
          <p:cNvSpPr/>
          <p:nvPr/>
        </p:nvSpPr>
        <p:spPr>
          <a:xfrm>
            <a:off x="6948264" y="3939902"/>
            <a:ext cx="1691736" cy="986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Jump to Part 4</a:t>
            </a:r>
            <a:endParaRPr lang="en-AU" sz="2400" dirty="0"/>
          </a:p>
        </p:txBody>
      </p:sp>
      <p:sp>
        <p:nvSpPr>
          <p:cNvPr id="2" name="Slide Number Placeholder 1"/>
          <p:cNvSpPr>
            <a:spLocks noGrp="1"/>
          </p:cNvSpPr>
          <p:nvPr>
            <p:ph type="sldNum" sz="quarter" idx="12"/>
          </p:nvPr>
        </p:nvSpPr>
        <p:spPr/>
        <p:txBody>
          <a:bodyPr/>
          <a:lstStyle/>
          <a:p>
            <a:fld id="{D1BBEFB1-45C7-4049-B073-B343CB1F5C4A}" type="slidenum">
              <a:rPr lang="en-AU" smtClean="0"/>
              <a:t>81</a:t>
            </a:fld>
            <a:endParaRPr lang="en-AU" dirty="0"/>
          </a:p>
        </p:txBody>
      </p:sp>
    </p:spTree>
    <p:extLst>
      <p:ext uri="{BB962C8B-B14F-4D97-AF65-F5344CB8AC3E}">
        <p14:creationId xmlns:p14="http://schemas.microsoft.com/office/powerpoint/2010/main" val="26151132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4708" y="724187"/>
            <a:ext cx="7920000" cy="593810"/>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r>
              <a:rPr lang="en-AU" sz="2900" b="0" dirty="0">
                <a:solidFill>
                  <a:schemeClr val="accent1"/>
                </a:solidFill>
              </a:rPr>
              <a:t>Shadows</a:t>
            </a: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r="3292"/>
          <a:stretch/>
        </p:blipFill>
        <p:spPr bwMode="auto">
          <a:xfrm>
            <a:off x="2411911" y="2067282"/>
            <a:ext cx="4125595" cy="2232660"/>
          </a:xfrm>
          <a:prstGeom prst="rect">
            <a:avLst/>
          </a:prstGeom>
          <a:ln w="19050">
            <a:solidFill>
              <a:schemeClr val="tx1"/>
            </a:solidFill>
          </a:ln>
          <a:extLst>
            <a:ext uri="{53640926-AAD7-44D8-BBD7-CCE9431645EC}">
              <a14:shadowObscured xmlns:a14="http://schemas.microsoft.com/office/drawing/2010/main"/>
            </a:ext>
          </a:extLst>
        </p:spPr>
      </p:pic>
      <p:sp>
        <p:nvSpPr>
          <p:cNvPr id="7" name="TextBox 6"/>
          <p:cNvSpPr txBox="1"/>
          <p:nvPr/>
        </p:nvSpPr>
        <p:spPr>
          <a:xfrm>
            <a:off x="453403" y="1317997"/>
            <a:ext cx="6134821" cy="461665"/>
          </a:xfrm>
          <a:prstGeom prst="rect">
            <a:avLst/>
          </a:prstGeom>
          <a:noFill/>
        </p:spPr>
        <p:txBody>
          <a:bodyPr wrap="none" rtlCol="0">
            <a:spAutoFit/>
          </a:bodyPr>
          <a:lstStyle/>
          <a:p>
            <a:r>
              <a:rPr lang="en-AU" sz="2400" dirty="0"/>
              <a:t>What objects might have made these shadows?</a:t>
            </a:r>
          </a:p>
        </p:txBody>
      </p:sp>
      <p:sp>
        <p:nvSpPr>
          <p:cNvPr id="8" name="Action Button: Back or Previous 7">
            <a:hlinkClick r:id="rId4" action="ppaction://hlinksldjump" highlightClick="1"/>
          </p:cNvPr>
          <p:cNvSpPr/>
          <p:nvPr/>
        </p:nvSpPr>
        <p:spPr>
          <a:xfrm>
            <a:off x="380169" y="4175948"/>
            <a:ext cx="1433010" cy="7201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rPr>
              <a:t>Back to </a:t>
            </a:r>
            <a:r>
              <a:rPr lang="en-AU" sz="1600" dirty="0" smtClean="0">
                <a:solidFill>
                  <a:schemeClr val="bg1"/>
                </a:solidFill>
              </a:rPr>
              <a:t>the task selection slide</a:t>
            </a:r>
            <a:endParaRPr lang="en-AU" sz="1600" dirty="0">
              <a:solidFill>
                <a:schemeClr val="bg1"/>
              </a:solidFill>
            </a:endParaRPr>
          </a:p>
        </p:txBody>
      </p:sp>
      <p:sp>
        <p:nvSpPr>
          <p:cNvPr id="9" name="Action Button: Forward or Next 8">
            <a:hlinkClick r:id="rId5" action="ppaction://hlinksldjump" highlightClick="1"/>
          </p:cNvPr>
          <p:cNvSpPr/>
          <p:nvPr/>
        </p:nvSpPr>
        <p:spPr>
          <a:xfrm>
            <a:off x="7236296" y="4175948"/>
            <a:ext cx="1368016" cy="7220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Jump to Part 5</a:t>
            </a:r>
            <a:endParaRPr lang="en-AU" sz="1600" dirty="0"/>
          </a:p>
        </p:txBody>
      </p:sp>
      <p:sp>
        <p:nvSpPr>
          <p:cNvPr id="2" name="Slide Number Placeholder 1"/>
          <p:cNvSpPr>
            <a:spLocks noGrp="1"/>
          </p:cNvSpPr>
          <p:nvPr>
            <p:ph type="sldNum" sz="quarter" idx="12"/>
          </p:nvPr>
        </p:nvSpPr>
        <p:spPr/>
        <p:txBody>
          <a:bodyPr/>
          <a:lstStyle/>
          <a:p>
            <a:fld id="{D1BBEFB1-45C7-4049-B073-B343CB1F5C4A}" type="slidenum">
              <a:rPr lang="en-AU" smtClean="0"/>
              <a:t>82</a:t>
            </a:fld>
            <a:endParaRPr lang="en-AU" dirty="0"/>
          </a:p>
        </p:txBody>
      </p:sp>
    </p:spTree>
    <p:extLst>
      <p:ext uri="{BB962C8B-B14F-4D97-AF65-F5344CB8AC3E}">
        <p14:creationId xmlns:p14="http://schemas.microsoft.com/office/powerpoint/2010/main" val="27320540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445090"/>
            <a:ext cx="5823159" cy="1062705"/>
          </a:xfrm>
        </p:spPr>
        <p:txBody>
          <a:bodyPr>
            <a:normAutofit fontScale="90000"/>
          </a:bodyPr>
          <a:lstStyle/>
          <a:p>
            <a:r>
              <a:rPr lang="en-AU" sz="2400" b="0" dirty="0" smtClean="0"/>
              <a:t>In this bag, I have red counters and blue counters. </a:t>
            </a:r>
            <a:br>
              <a:rPr lang="en-AU" sz="2400" b="0" dirty="0" smtClean="0"/>
            </a:br>
            <a:r>
              <a:rPr lang="en-AU" sz="2400" b="0" dirty="0" smtClean="0"/>
              <a:t>I take out 4 counters. </a:t>
            </a:r>
            <a:br>
              <a:rPr lang="en-AU" sz="2400" b="0" dirty="0" smtClean="0"/>
            </a:br>
            <a:r>
              <a:rPr lang="en-AU" sz="2400" b="0" dirty="0" smtClean="0"/>
              <a:t>What are my possible scores?</a:t>
            </a:r>
            <a:endParaRPr lang="en-AU" sz="2400" b="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1168978"/>
            <a:ext cx="2244760" cy="2914940"/>
          </a:xfrm>
        </p:spPr>
      </p:pic>
      <p:grpSp>
        <p:nvGrpSpPr>
          <p:cNvPr id="12" name="Group 11"/>
          <p:cNvGrpSpPr/>
          <p:nvPr/>
        </p:nvGrpSpPr>
        <p:grpSpPr>
          <a:xfrm>
            <a:off x="2958291" y="2637628"/>
            <a:ext cx="2151754" cy="1499483"/>
            <a:chOff x="2914970" y="3046948"/>
            <a:chExt cx="2151754" cy="1499483"/>
          </a:xfrm>
        </p:grpSpPr>
        <p:sp>
          <p:nvSpPr>
            <p:cNvPr id="5" name="Oval 4"/>
            <p:cNvSpPr/>
            <p:nvPr/>
          </p:nvSpPr>
          <p:spPr>
            <a:xfrm>
              <a:off x="2914970" y="3056579"/>
              <a:ext cx="453839" cy="5345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TextBox 5"/>
            <p:cNvSpPr txBox="1"/>
            <p:nvPr/>
          </p:nvSpPr>
          <p:spPr>
            <a:xfrm>
              <a:off x="3658646" y="3046948"/>
              <a:ext cx="1408078" cy="461665"/>
            </a:xfrm>
            <a:prstGeom prst="rect">
              <a:avLst/>
            </a:prstGeom>
            <a:noFill/>
          </p:spPr>
          <p:txBody>
            <a:bodyPr wrap="none" rtlCol="0">
              <a:spAutoFit/>
            </a:bodyPr>
            <a:lstStyle/>
            <a:p>
              <a:r>
                <a:rPr lang="en-AU" sz="2400" dirty="0"/>
                <a:t>= </a:t>
              </a:r>
              <a:r>
                <a:rPr lang="en-AU" sz="2400" dirty="0" smtClean="0"/>
                <a:t>2 points</a:t>
              </a:r>
              <a:endParaRPr lang="en-AU" sz="2400" dirty="0"/>
            </a:p>
          </p:txBody>
        </p:sp>
        <p:sp>
          <p:nvSpPr>
            <p:cNvPr id="7" name="Oval 6"/>
            <p:cNvSpPr/>
            <p:nvPr/>
          </p:nvSpPr>
          <p:spPr>
            <a:xfrm>
              <a:off x="2914971" y="4011910"/>
              <a:ext cx="453839" cy="5345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8" name="TextBox 7"/>
            <p:cNvSpPr txBox="1"/>
            <p:nvPr/>
          </p:nvSpPr>
          <p:spPr>
            <a:xfrm>
              <a:off x="3658646" y="3969712"/>
              <a:ext cx="1408078" cy="461665"/>
            </a:xfrm>
            <a:prstGeom prst="rect">
              <a:avLst/>
            </a:prstGeom>
            <a:noFill/>
          </p:spPr>
          <p:txBody>
            <a:bodyPr wrap="none" rtlCol="0">
              <a:spAutoFit/>
            </a:bodyPr>
            <a:lstStyle/>
            <a:p>
              <a:r>
                <a:rPr lang="en-AU" sz="2400" dirty="0"/>
                <a:t>= 5 points</a:t>
              </a:r>
            </a:p>
          </p:txBody>
        </p:sp>
      </p:grpSp>
      <p:sp>
        <p:nvSpPr>
          <p:cNvPr id="9" name="Rectangle 8"/>
          <p:cNvSpPr/>
          <p:nvPr/>
        </p:nvSpPr>
        <p:spPr>
          <a:xfrm>
            <a:off x="814900" y="1854733"/>
            <a:ext cx="1179980" cy="2006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Slide Number Placeholder 2"/>
          <p:cNvSpPr>
            <a:spLocks noGrp="1"/>
          </p:cNvSpPr>
          <p:nvPr>
            <p:ph type="sldNum" sz="quarter" idx="12"/>
          </p:nvPr>
        </p:nvSpPr>
        <p:spPr/>
        <p:txBody>
          <a:bodyPr/>
          <a:lstStyle/>
          <a:p>
            <a:fld id="{D1BBEFB1-45C7-4049-B073-B343CB1F5C4A}" type="slidenum">
              <a:rPr lang="en-AU" smtClean="0"/>
              <a:t>83</a:t>
            </a:fld>
            <a:endParaRPr lang="en-AU" dirty="0"/>
          </a:p>
        </p:txBody>
      </p:sp>
      <p:sp>
        <p:nvSpPr>
          <p:cNvPr id="10" name="Title 1"/>
          <p:cNvSpPr txBox="1">
            <a:spLocks/>
          </p:cNvSpPr>
          <p:nvPr/>
        </p:nvSpPr>
        <p:spPr>
          <a:xfrm>
            <a:off x="402685" y="682038"/>
            <a:ext cx="7920000" cy="521560"/>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r>
              <a:rPr lang="en-AU" sz="2900" b="0" dirty="0">
                <a:solidFill>
                  <a:schemeClr val="accent1"/>
                </a:solidFill>
              </a:rPr>
              <a:t>Tossing </a:t>
            </a:r>
            <a:r>
              <a:rPr lang="en-AU" sz="2900" b="0" dirty="0" smtClean="0">
                <a:solidFill>
                  <a:schemeClr val="accent1"/>
                </a:solidFill>
              </a:rPr>
              <a:t>Counters</a:t>
            </a:r>
            <a:endParaRPr lang="en-AU" sz="2900" b="0" dirty="0">
              <a:solidFill>
                <a:schemeClr val="accent1"/>
              </a:solidFill>
            </a:endParaRPr>
          </a:p>
        </p:txBody>
      </p:sp>
      <p:sp>
        <p:nvSpPr>
          <p:cNvPr id="18" name="Action Button: Back or Previous 17">
            <a:hlinkClick r:id="rId4" action="ppaction://hlinksldjump" highlightClick="1"/>
          </p:cNvPr>
          <p:cNvSpPr/>
          <p:nvPr/>
        </p:nvSpPr>
        <p:spPr>
          <a:xfrm>
            <a:off x="561483" y="4142160"/>
            <a:ext cx="1433010" cy="7201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rPr>
              <a:t>Back to </a:t>
            </a:r>
            <a:r>
              <a:rPr lang="en-AU" sz="1600" dirty="0" smtClean="0">
                <a:solidFill>
                  <a:schemeClr val="bg1"/>
                </a:solidFill>
              </a:rPr>
              <a:t>the task selection slide</a:t>
            </a:r>
            <a:endParaRPr lang="en-AU" sz="1600" dirty="0">
              <a:solidFill>
                <a:schemeClr val="bg1"/>
              </a:solidFill>
            </a:endParaRPr>
          </a:p>
        </p:txBody>
      </p:sp>
      <p:sp>
        <p:nvSpPr>
          <p:cNvPr id="19" name="Action Button: Forward or Next 18">
            <a:hlinkClick r:id="rId5" action="ppaction://hlinksldjump" highlightClick="1"/>
          </p:cNvPr>
          <p:cNvSpPr/>
          <p:nvPr/>
        </p:nvSpPr>
        <p:spPr>
          <a:xfrm>
            <a:off x="6974381" y="4159475"/>
            <a:ext cx="1368016" cy="7220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Jump to Part 5</a:t>
            </a:r>
            <a:endParaRPr lang="en-AU" sz="1600" dirty="0"/>
          </a:p>
        </p:txBody>
      </p:sp>
    </p:spTree>
    <p:extLst>
      <p:ext uri="{BB962C8B-B14F-4D97-AF65-F5344CB8AC3E}">
        <p14:creationId xmlns:p14="http://schemas.microsoft.com/office/powerpoint/2010/main" val="31797851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87" y="1275606"/>
            <a:ext cx="8477307" cy="2664296"/>
          </a:xfrm>
          <a:prstGeom prst="rect">
            <a:avLst/>
          </a:prstGeom>
        </p:spPr>
      </p:pic>
      <p:sp>
        <p:nvSpPr>
          <p:cNvPr id="2" name="Slide Number Placeholder 1"/>
          <p:cNvSpPr>
            <a:spLocks noGrp="1"/>
          </p:cNvSpPr>
          <p:nvPr>
            <p:ph type="sldNum" sz="quarter" idx="12"/>
          </p:nvPr>
        </p:nvSpPr>
        <p:spPr/>
        <p:txBody>
          <a:bodyPr/>
          <a:lstStyle/>
          <a:p>
            <a:fld id="{7E76BABB-CAE5-453E-983A-D1F1F5FF9F5E}" type="slidenum">
              <a:rPr lang="en-AU" smtClean="0"/>
              <a:t>84</a:t>
            </a:fld>
            <a:endParaRPr lang="en-AU"/>
          </a:p>
        </p:txBody>
      </p:sp>
      <p:sp>
        <p:nvSpPr>
          <p:cNvPr id="4" name="Action Button: Back or Previous 3">
            <a:hlinkClick r:id="rId4" action="ppaction://hlinksldjump" highlightClick="1"/>
          </p:cNvPr>
          <p:cNvSpPr/>
          <p:nvPr/>
        </p:nvSpPr>
        <p:spPr>
          <a:xfrm>
            <a:off x="467544" y="4184081"/>
            <a:ext cx="1433010" cy="7201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rPr>
              <a:t>Back to </a:t>
            </a:r>
            <a:r>
              <a:rPr lang="en-AU" sz="1600" dirty="0" smtClean="0">
                <a:solidFill>
                  <a:schemeClr val="bg1"/>
                </a:solidFill>
              </a:rPr>
              <a:t>the task selection slide</a:t>
            </a:r>
            <a:endParaRPr lang="en-AU" sz="1600" dirty="0">
              <a:solidFill>
                <a:schemeClr val="bg1"/>
              </a:solidFill>
            </a:endParaRPr>
          </a:p>
        </p:txBody>
      </p:sp>
      <p:sp>
        <p:nvSpPr>
          <p:cNvPr id="6" name="Action Button: Forward or Next 5">
            <a:hlinkClick r:id="rId5" action="ppaction://hlinksldjump" highlightClick="1"/>
          </p:cNvPr>
          <p:cNvSpPr/>
          <p:nvPr/>
        </p:nvSpPr>
        <p:spPr>
          <a:xfrm>
            <a:off x="6802642" y="4184081"/>
            <a:ext cx="1368016" cy="7220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Jump to Part 5</a:t>
            </a:r>
            <a:endParaRPr lang="en-AU" sz="1600" dirty="0"/>
          </a:p>
        </p:txBody>
      </p:sp>
      <p:sp>
        <p:nvSpPr>
          <p:cNvPr id="7" name="Title 1"/>
          <p:cNvSpPr txBox="1">
            <a:spLocks/>
          </p:cNvSpPr>
          <p:nvPr/>
        </p:nvSpPr>
        <p:spPr>
          <a:xfrm>
            <a:off x="402685" y="682038"/>
            <a:ext cx="7920000" cy="521560"/>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r>
              <a:rPr lang="en-AU" sz="2900" b="0" dirty="0" smtClean="0">
                <a:solidFill>
                  <a:schemeClr val="accent1"/>
                </a:solidFill>
              </a:rPr>
              <a:t>Algebra Cloud</a:t>
            </a:r>
            <a:endParaRPr lang="en-AU" sz="2900" b="0" dirty="0">
              <a:solidFill>
                <a:schemeClr val="accent1"/>
              </a:solidFill>
            </a:endParaRPr>
          </a:p>
        </p:txBody>
      </p:sp>
    </p:spTree>
    <p:extLst>
      <p:ext uri="{BB962C8B-B14F-4D97-AF65-F5344CB8AC3E}">
        <p14:creationId xmlns:p14="http://schemas.microsoft.com/office/powerpoint/2010/main" val="4579971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2685" y="1347614"/>
            <a:ext cx="8640959" cy="3323987"/>
          </a:xfrm>
          <a:prstGeom prst="rect">
            <a:avLst/>
          </a:prstGeom>
          <a:noFill/>
        </p:spPr>
        <p:txBody>
          <a:bodyPr wrap="square" rtlCol="0">
            <a:spAutoFit/>
          </a:bodyPr>
          <a:lstStyle/>
          <a:p>
            <a:r>
              <a:rPr lang="en-AU" sz="2400" dirty="0" err="1"/>
              <a:t>Jamos</a:t>
            </a:r>
            <a:r>
              <a:rPr lang="en-AU" sz="2400" dirty="0"/>
              <a:t> the Jeweller charges clients based on the amount of precious metal wire used in their jewellery designs. </a:t>
            </a:r>
          </a:p>
          <a:p>
            <a:r>
              <a:rPr lang="en-AU" sz="2400" dirty="0" smtClean="0"/>
              <a:t>A </a:t>
            </a:r>
            <a:r>
              <a:rPr lang="en-AU" sz="2400" dirty="0"/>
              <a:t>customer has provided </a:t>
            </a:r>
            <a:r>
              <a:rPr lang="en-AU" sz="2400" dirty="0" smtClean="0"/>
              <a:t>the following design brief </a:t>
            </a:r>
            <a:r>
              <a:rPr lang="en-AU" sz="2400" dirty="0"/>
              <a:t>for </a:t>
            </a:r>
            <a:r>
              <a:rPr lang="en-AU" sz="2400" dirty="0" err="1"/>
              <a:t>Jamos</a:t>
            </a:r>
            <a:r>
              <a:rPr lang="en-AU" sz="2400" dirty="0"/>
              <a:t> to create </a:t>
            </a:r>
            <a:r>
              <a:rPr lang="en-AU" sz="2400" dirty="0" smtClean="0"/>
              <a:t>a new design. </a:t>
            </a:r>
            <a:r>
              <a:rPr lang="en-AU" sz="2400" dirty="0"/>
              <a:t>Can you help</a:t>
            </a:r>
            <a:r>
              <a:rPr lang="en-AU" sz="2400" dirty="0" smtClean="0"/>
              <a:t>?</a:t>
            </a:r>
            <a:endParaRPr lang="en-AU" sz="2400" dirty="0"/>
          </a:p>
          <a:p>
            <a:pPr lvl="1"/>
            <a:r>
              <a:rPr lang="en-AU" sz="2400" i="1" dirty="0"/>
              <a:t>A symmetrical design, with at least three different sized circles and with the metal costing between $600 and $</a:t>
            </a:r>
            <a:r>
              <a:rPr lang="en-AU" sz="2400" i="1" dirty="0" smtClean="0"/>
              <a:t>650</a:t>
            </a:r>
            <a:endParaRPr lang="en-AU" sz="2400" dirty="0" smtClean="0"/>
          </a:p>
          <a:p>
            <a:r>
              <a:rPr lang="en-AU" sz="2400" dirty="0" err="1" smtClean="0"/>
              <a:t>Jamos</a:t>
            </a:r>
            <a:r>
              <a:rPr lang="en-AU" sz="2400" dirty="0" smtClean="0"/>
              <a:t> </a:t>
            </a:r>
            <a:r>
              <a:rPr lang="en-AU" sz="2400" dirty="0"/>
              <a:t>charges clients $25 per linear centimetre of the wire used</a:t>
            </a:r>
            <a:r>
              <a:rPr lang="en-AU" sz="2400" dirty="0" smtClean="0"/>
              <a:t>.</a:t>
            </a:r>
          </a:p>
          <a:p>
            <a:endParaRPr lang="en-AU" sz="2100" dirty="0"/>
          </a:p>
          <a:p>
            <a:endParaRPr lang="en-AU" sz="2100" dirty="0"/>
          </a:p>
        </p:txBody>
      </p:sp>
      <p:sp>
        <p:nvSpPr>
          <p:cNvPr id="15" name="Title 1"/>
          <p:cNvSpPr txBox="1">
            <a:spLocks/>
          </p:cNvSpPr>
          <p:nvPr/>
        </p:nvSpPr>
        <p:spPr>
          <a:xfrm>
            <a:off x="413570" y="754046"/>
            <a:ext cx="7920000" cy="521560"/>
          </a:xfrm>
          <a:prstGeom prst="rect">
            <a:avLst/>
          </a:prstGeom>
        </p:spPr>
        <p:txBody>
          <a:bodyPr vert="horz" lIns="0" tIns="0" rIns="0" bIns="0" rtlCol="0" anchor="t" anchorCtr="0">
            <a:normAutofit/>
          </a:bodyPr>
          <a:lstStyle>
            <a:lvl1pPr algn="l" defTabSz="914400" rtl="0" eaLnBrk="1" latinLnBrk="0" hangingPunct="1">
              <a:spcBef>
                <a:spcPct val="0"/>
              </a:spcBef>
              <a:buNone/>
              <a:defRPr sz="3200" b="1" kern="1200">
                <a:solidFill>
                  <a:schemeClr val="tx1">
                    <a:lumMod val="75000"/>
                    <a:lumOff val="25000"/>
                  </a:schemeClr>
                </a:solidFill>
                <a:latin typeface="+mj-lt"/>
                <a:ea typeface="+mj-ea"/>
                <a:cs typeface="+mj-cs"/>
              </a:defRPr>
            </a:lvl1pPr>
          </a:lstStyle>
          <a:p>
            <a:r>
              <a:rPr lang="en-AU" sz="2900" b="0" dirty="0" err="1">
                <a:solidFill>
                  <a:schemeClr val="accent1"/>
                </a:solidFill>
              </a:rPr>
              <a:t>Jamos</a:t>
            </a:r>
            <a:r>
              <a:rPr lang="en-AU" sz="2900" b="0" dirty="0">
                <a:solidFill>
                  <a:schemeClr val="accent1"/>
                </a:solidFill>
              </a:rPr>
              <a:t> the Jeweller</a:t>
            </a:r>
          </a:p>
        </p:txBody>
      </p:sp>
      <p:sp>
        <p:nvSpPr>
          <p:cNvPr id="19" name="Action Button: Back or Previous 18">
            <a:hlinkClick r:id="rId3" action="ppaction://hlinksldjump" highlightClick="1"/>
          </p:cNvPr>
          <p:cNvSpPr/>
          <p:nvPr/>
        </p:nvSpPr>
        <p:spPr>
          <a:xfrm>
            <a:off x="402685" y="4155926"/>
            <a:ext cx="1433010" cy="7201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rPr>
              <a:t>Back to </a:t>
            </a:r>
            <a:r>
              <a:rPr lang="en-AU" sz="1600" dirty="0" smtClean="0">
                <a:solidFill>
                  <a:schemeClr val="bg1"/>
                </a:solidFill>
              </a:rPr>
              <a:t>the task selection slide</a:t>
            </a:r>
            <a:endParaRPr lang="en-AU" sz="1600" dirty="0">
              <a:solidFill>
                <a:schemeClr val="bg1"/>
              </a:solidFill>
            </a:endParaRPr>
          </a:p>
        </p:txBody>
      </p:sp>
      <p:sp>
        <p:nvSpPr>
          <p:cNvPr id="20" name="Action Button: Forward or Next 19">
            <a:hlinkClick r:id="rId4" action="ppaction://hlinksldjump" highlightClick="1"/>
          </p:cNvPr>
          <p:cNvSpPr/>
          <p:nvPr/>
        </p:nvSpPr>
        <p:spPr>
          <a:xfrm>
            <a:off x="7092280" y="4167064"/>
            <a:ext cx="1368016" cy="7220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Jump to Part 5</a:t>
            </a:r>
            <a:endParaRPr lang="en-AU" sz="1600" dirty="0"/>
          </a:p>
        </p:txBody>
      </p:sp>
      <p:sp>
        <p:nvSpPr>
          <p:cNvPr id="2" name="Slide Number Placeholder 1"/>
          <p:cNvSpPr>
            <a:spLocks noGrp="1"/>
          </p:cNvSpPr>
          <p:nvPr>
            <p:ph type="sldNum" sz="quarter" idx="12"/>
          </p:nvPr>
        </p:nvSpPr>
        <p:spPr/>
        <p:txBody>
          <a:bodyPr/>
          <a:lstStyle/>
          <a:p>
            <a:fld id="{D1BBEFB1-45C7-4049-B073-B343CB1F5C4A}" type="slidenum">
              <a:rPr lang="en-AU" smtClean="0"/>
              <a:t>85</a:t>
            </a:fld>
            <a:endParaRPr lang="en-AU" dirty="0"/>
          </a:p>
        </p:txBody>
      </p:sp>
    </p:spTree>
    <p:extLst>
      <p:ext uri="{BB962C8B-B14F-4D97-AF65-F5344CB8AC3E}">
        <p14:creationId xmlns:p14="http://schemas.microsoft.com/office/powerpoint/2010/main" val="28879828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79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11560" y="555526"/>
            <a:ext cx="5940000" cy="674999"/>
          </a:xfrm>
          <a:prstGeom prst="rect">
            <a:avLst/>
          </a:prstGeom>
          <a:noFill/>
          <a:ln>
            <a:noFill/>
          </a:ln>
        </p:spPr>
        <p:txBody>
          <a:bodyPr vert="horz" wrap="square" lIns="68550" tIns="68550" rIns="68550" bIns="68550" rtlCol="0" anchor="t" anchorCtr="0">
            <a:noAutofit/>
          </a:bodyPr>
          <a:lstStyle/>
          <a:p>
            <a:pPr>
              <a:lnSpc>
                <a:spcPct val="90000"/>
              </a:lnSpc>
              <a:spcBef>
                <a:spcPts val="0"/>
              </a:spcBef>
              <a:buClr>
                <a:schemeClr val="dk1"/>
              </a:buClr>
              <a:buSzPct val="25000"/>
            </a:pPr>
            <a:r>
              <a:rPr lang="en-AU" sz="2900" b="0" dirty="0">
                <a:solidFill>
                  <a:schemeClr val="accent1"/>
                </a:solidFill>
                <a:latin typeface="Calibri"/>
                <a:ea typeface="Calibri"/>
                <a:cs typeface="Calibri"/>
                <a:sym typeface="Calibri"/>
              </a:rPr>
              <a:t>Special Topics</a:t>
            </a:r>
          </a:p>
          <a:p>
            <a:pPr>
              <a:lnSpc>
                <a:spcPct val="90000"/>
              </a:lnSpc>
              <a:spcBef>
                <a:spcPts val="0"/>
              </a:spcBef>
              <a:buClr>
                <a:schemeClr val="dk1"/>
              </a:buClr>
              <a:buSzPct val="25000"/>
            </a:pPr>
            <a:endParaRPr sz="3300" b="0" dirty="0">
              <a:solidFill>
                <a:schemeClr val="dk1"/>
              </a:solidFill>
              <a:latin typeface="Calibri"/>
              <a:ea typeface="Calibri"/>
              <a:cs typeface="Calibri"/>
              <a:sym typeface="Calibri"/>
            </a:endParaRPr>
          </a:p>
        </p:txBody>
      </p:sp>
      <p:sp>
        <p:nvSpPr>
          <p:cNvPr id="206" name="Shape 206"/>
          <p:cNvSpPr txBox="1">
            <a:spLocks noGrp="1"/>
          </p:cNvSpPr>
          <p:nvPr>
            <p:ph type="sldNum" idx="12"/>
          </p:nvPr>
        </p:nvSpPr>
        <p:spPr>
          <a:xfrm>
            <a:off x="8479495" y="4847741"/>
            <a:ext cx="601875" cy="273824"/>
          </a:xfrm>
          <a:prstGeom prst="rect">
            <a:avLst/>
          </a:prstGeom>
          <a:noFill/>
          <a:ln>
            <a:noFill/>
          </a:ln>
        </p:spPr>
        <p:txBody>
          <a:bodyPr vert="horz" wrap="square" lIns="68550" tIns="34275" rIns="68550" bIns="34275" rtlCol="0" anchor="t" anchorCtr="0">
            <a:noAutofit/>
          </a:bodyPr>
          <a:lstStyle/>
          <a:p>
            <a:pPr>
              <a:buSzPct val="25000"/>
            </a:pPr>
            <a:fld id="{00000000-1234-1234-1234-123412341234}" type="slidenum">
              <a:rPr lang="en-AU" sz="900">
                <a:solidFill>
                  <a:srgbClr val="888888"/>
                </a:solidFill>
                <a:latin typeface="Calibri"/>
                <a:ea typeface="Calibri"/>
                <a:cs typeface="Calibri"/>
                <a:sym typeface="Calibri"/>
              </a:rPr>
              <a:pPr>
                <a:buSzPct val="25000"/>
              </a:pPr>
              <a:t>9</a:t>
            </a:fld>
            <a:endParaRPr lang="en-AU" sz="900" dirty="0">
              <a:solidFill>
                <a:srgbClr val="888888"/>
              </a:solidFill>
              <a:latin typeface="Calibri"/>
              <a:ea typeface="Calibri"/>
              <a:cs typeface="Calibri"/>
              <a:sym typeface="Calibri"/>
            </a:endParaRPr>
          </a:p>
        </p:txBody>
      </p:sp>
      <p:pic>
        <p:nvPicPr>
          <p:cNvPr id="208" name="Shape 208"/>
          <p:cNvPicPr preferRelativeResize="0"/>
          <p:nvPr/>
        </p:nvPicPr>
        <p:blipFill rotWithShape="1">
          <a:blip r:embed="rId3">
            <a:alphaModFix/>
          </a:blip>
          <a:srcRect/>
          <a:stretch/>
        </p:blipFill>
        <p:spPr>
          <a:xfrm>
            <a:off x="3013147" y="2963026"/>
            <a:ext cx="1792342" cy="1734523"/>
          </a:xfrm>
          <a:prstGeom prst="rect">
            <a:avLst/>
          </a:prstGeom>
          <a:noFill/>
          <a:ln>
            <a:noFill/>
          </a:ln>
        </p:spPr>
      </p:pic>
      <p:pic>
        <p:nvPicPr>
          <p:cNvPr id="209" name="Shape 209"/>
          <p:cNvPicPr preferRelativeResize="0"/>
          <p:nvPr/>
        </p:nvPicPr>
        <p:blipFill rotWithShape="1">
          <a:blip r:embed="rId4">
            <a:alphaModFix/>
          </a:blip>
          <a:srcRect/>
          <a:stretch/>
        </p:blipFill>
        <p:spPr>
          <a:xfrm>
            <a:off x="875490" y="3102451"/>
            <a:ext cx="1400061" cy="1595098"/>
          </a:xfrm>
          <a:prstGeom prst="rect">
            <a:avLst/>
          </a:prstGeom>
          <a:noFill/>
          <a:ln>
            <a:noFill/>
          </a:ln>
        </p:spPr>
      </p:pic>
      <p:pic>
        <p:nvPicPr>
          <p:cNvPr id="210" name="Shape 210"/>
          <p:cNvPicPr preferRelativeResize="0"/>
          <p:nvPr/>
        </p:nvPicPr>
        <p:blipFill rotWithShape="1">
          <a:blip r:embed="rId5">
            <a:alphaModFix/>
          </a:blip>
          <a:srcRect/>
          <a:stretch/>
        </p:blipFill>
        <p:spPr>
          <a:xfrm>
            <a:off x="5364310" y="3102451"/>
            <a:ext cx="1793081" cy="1328738"/>
          </a:xfrm>
          <a:prstGeom prst="rect">
            <a:avLst/>
          </a:prstGeom>
          <a:noFill/>
          <a:ln>
            <a:noFill/>
          </a:ln>
        </p:spPr>
      </p:pic>
      <p:graphicFrame>
        <p:nvGraphicFramePr>
          <p:cNvPr id="9" name="Shape 226"/>
          <p:cNvGraphicFramePr/>
          <p:nvPr>
            <p:extLst>
              <p:ext uri="{D42A27DB-BD31-4B8C-83A1-F6EECF244321}">
                <p14:modId xmlns:p14="http://schemas.microsoft.com/office/powerpoint/2010/main" val="492299783"/>
              </p:ext>
            </p:extLst>
          </p:nvPr>
        </p:nvGraphicFramePr>
        <p:xfrm>
          <a:off x="755576" y="1201483"/>
          <a:ext cx="7577480" cy="1615075"/>
        </p:xfrm>
        <a:graphic>
          <a:graphicData uri="http://schemas.openxmlformats.org/drawingml/2006/table">
            <a:tbl>
              <a:tblPr>
                <a:noFill/>
              </a:tblPr>
              <a:tblGrid>
                <a:gridCol w="1894370"/>
                <a:gridCol w="1894370"/>
                <a:gridCol w="1894370"/>
                <a:gridCol w="1894370"/>
              </a:tblGrid>
              <a:tr h="788660">
                <a:tc>
                  <a:txBody>
                    <a:bodyPr/>
                    <a:lstStyle/>
                    <a:p>
                      <a:pPr marL="0" marR="0" lvl="0" indent="0" algn="ctr" rtl="0">
                        <a:spcBef>
                          <a:spcPts val="0"/>
                        </a:spcBef>
                        <a:spcAft>
                          <a:spcPts val="0"/>
                        </a:spcAft>
                        <a:buClr>
                          <a:schemeClr val="dk1"/>
                        </a:buClr>
                        <a:buSzPct val="25000"/>
                        <a:buFont typeface="Calibri"/>
                        <a:buNone/>
                      </a:pPr>
                      <a:r>
                        <a:rPr lang="en-AU" sz="1400" u="none" strike="noStrike" cap="none" dirty="0" smtClean="0">
                          <a:latin typeface="Calibri"/>
                          <a:ea typeface="Calibri"/>
                          <a:cs typeface="Calibri"/>
                          <a:sym typeface="Calibri"/>
                        </a:rPr>
                        <a:t>Mechanical Linkages and Deductive Geometry</a:t>
                      </a:r>
                      <a:endParaRPr lang="en-AU" sz="1400" u="none" strike="noStrike" cap="none" dirty="0">
                        <a:latin typeface="Calibri"/>
                        <a:ea typeface="Calibri"/>
                        <a:cs typeface="Calibri"/>
                        <a:sym typeface="Calibri"/>
                      </a:endParaRPr>
                    </a:p>
                  </a:txBody>
                  <a:tcPr marL="68575" marR="68575" marT="68575" marB="68575" anchor="ctr"/>
                </a:tc>
                <a:tc>
                  <a:txBody>
                    <a:bodyPr/>
                    <a:lstStyle/>
                    <a:p>
                      <a:pPr marL="0" marR="0" lvl="0" indent="0" algn="ctr" rtl="0">
                        <a:spcBef>
                          <a:spcPts val="0"/>
                        </a:spcBef>
                        <a:buClr>
                          <a:schemeClr val="dk1"/>
                        </a:buClr>
                        <a:buSzPct val="25000"/>
                        <a:buFont typeface="Calibri"/>
                        <a:buNone/>
                      </a:pPr>
                      <a:r>
                        <a:rPr lang="en-AU" sz="1400" u="none" strike="noStrike" cap="none" dirty="0" smtClean="0">
                          <a:solidFill>
                            <a:schemeClr val="tx1"/>
                          </a:solidFill>
                          <a:latin typeface="Calibri"/>
                          <a:ea typeface="Calibri"/>
                          <a:cs typeface="Calibri"/>
                          <a:sym typeface="Calibri"/>
                        </a:rPr>
                        <a:t>Bring Algebra into the Real</a:t>
                      </a:r>
                      <a:r>
                        <a:rPr lang="en-AU" sz="1400" u="none" strike="noStrike" cap="none" baseline="0" dirty="0" smtClean="0">
                          <a:solidFill>
                            <a:schemeClr val="tx1"/>
                          </a:solidFill>
                          <a:latin typeface="Calibri"/>
                          <a:ea typeface="Calibri"/>
                          <a:cs typeface="Calibri"/>
                          <a:sym typeface="Calibri"/>
                        </a:rPr>
                        <a:t> World</a:t>
                      </a:r>
                      <a:endParaRPr lang="en-AU" sz="1400" u="none" strike="noStrike" cap="none" dirty="0">
                        <a:solidFill>
                          <a:schemeClr val="tx1"/>
                        </a:solidFill>
                        <a:latin typeface="Calibri"/>
                        <a:ea typeface="Calibri"/>
                        <a:cs typeface="Calibri"/>
                        <a:sym typeface="Calibri"/>
                      </a:endParaRPr>
                    </a:p>
                  </a:txBody>
                  <a:tcPr marL="68575" marR="68575" marT="68575" marB="68575" anchor="ctr"/>
                </a:tc>
                <a:tc>
                  <a:txBody>
                    <a:bodyPr/>
                    <a:lstStyle/>
                    <a:p>
                      <a:pPr marL="0" marR="0" lvl="0" indent="0" algn="ctr" rtl="0">
                        <a:spcBef>
                          <a:spcPts val="0"/>
                        </a:spcBef>
                        <a:buClr>
                          <a:schemeClr val="dk1"/>
                        </a:buClr>
                        <a:buSzPct val="25000"/>
                        <a:buFont typeface="Calibri"/>
                        <a:buNone/>
                      </a:pPr>
                      <a:r>
                        <a:rPr lang="en-AU" sz="1400" u="none" strike="noStrike" cap="none" dirty="0" smtClean="0">
                          <a:latin typeface="Calibri"/>
                          <a:ea typeface="Calibri"/>
                          <a:cs typeface="Calibri"/>
                          <a:sym typeface="Calibri"/>
                        </a:rPr>
                        <a:t>Modelling Motion</a:t>
                      </a:r>
                      <a:endParaRPr lang="en-AU" sz="1400" u="none" strike="noStrike" cap="none" dirty="0">
                        <a:latin typeface="Calibri"/>
                        <a:ea typeface="Calibri"/>
                        <a:cs typeface="Calibri"/>
                        <a:sym typeface="Calibri"/>
                      </a:endParaRPr>
                    </a:p>
                  </a:txBody>
                  <a:tcPr marL="68575" marR="68575" marT="68575" marB="68575" anchor="ctr"/>
                </a:tc>
                <a:tc>
                  <a:txBody>
                    <a:bodyPr/>
                    <a:lstStyle/>
                    <a:p>
                      <a:pPr marL="0" marR="0" lvl="0" indent="0" algn="ctr" rtl="0">
                        <a:spcBef>
                          <a:spcPts val="0"/>
                        </a:spcBef>
                        <a:buClr>
                          <a:schemeClr val="dk1"/>
                        </a:buClr>
                        <a:buSzPct val="25000"/>
                        <a:buFont typeface="Calibri"/>
                        <a:buNone/>
                      </a:pPr>
                      <a:r>
                        <a:rPr lang="en-AU" sz="1400" u="none" strike="noStrike" cap="none" dirty="0" smtClean="0">
                          <a:latin typeface="Calibri"/>
                          <a:ea typeface="Calibri"/>
                          <a:cs typeface="Calibri"/>
                          <a:sym typeface="Calibri"/>
                        </a:rPr>
                        <a:t>Bar Model Method</a:t>
                      </a:r>
                      <a:endParaRPr lang="en-AU" sz="1400" u="none" strike="noStrike" cap="none" dirty="0">
                        <a:latin typeface="Calibri"/>
                        <a:ea typeface="Calibri"/>
                        <a:cs typeface="Calibri"/>
                        <a:sym typeface="Calibri"/>
                      </a:endParaRPr>
                    </a:p>
                  </a:txBody>
                  <a:tcPr marL="68575" marR="68575" marT="68575" marB="68575" anchor="ctr"/>
                </a:tc>
              </a:tr>
              <a:tr h="826415">
                <a:tc>
                  <a:txBody>
                    <a:bodyPr/>
                    <a:lstStyle/>
                    <a:p>
                      <a:pPr marL="0" marR="0" lvl="0" indent="0" algn="ctr" rtl="0">
                        <a:spcBef>
                          <a:spcPts val="0"/>
                        </a:spcBef>
                        <a:buClr>
                          <a:schemeClr val="dk1"/>
                        </a:buClr>
                        <a:buSzPct val="25000"/>
                        <a:buFont typeface="Calibri"/>
                        <a:buNone/>
                      </a:pPr>
                      <a:r>
                        <a:rPr lang="en-AU" sz="1400" u="none" strike="noStrike" cap="none" dirty="0" smtClean="0">
                          <a:latin typeface="Calibri"/>
                          <a:ea typeface="Calibri"/>
                          <a:cs typeface="Calibri"/>
                          <a:sym typeface="Calibri"/>
                        </a:rPr>
                        <a:t>Assessing Reasoning</a:t>
                      </a:r>
                      <a:endParaRPr lang="en-AU" sz="1400" u="none" strike="noStrike" cap="none" dirty="0">
                        <a:latin typeface="Calibri"/>
                        <a:ea typeface="Calibri"/>
                        <a:cs typeface="Calibri"/>
                        <a:sym typeface="Calibri"/>
                      </a:endParaRPr>
                    </a:p>
                  </a:txBody>
                  <a:tcPr marL="68575" marR="68575" marT="68575" marB="68575" anchor="ctr"/>
                </a:tc>
                <a:tc>
                  <a:txBody>
                    <a:bodyPr/>
                    <a:lstStyle/>
                    <a:p>
                      <a:pPr marL="0" marR="0" lvl="0" indent="0" algn="ctr" rtl="0">
                        <a:spcBef>
                          <a:spcPts val="0"/>
                        </a:spcBef>
                        <a:buClr>
                          <a:schemeClr val="dk1"/>
                        </a:buClr>
                        <a:buSzPct val="25000"/>
                        <a:buFont typeface="Calibri"/>
                        <a:buNone/>
                      </a:pPr>
                      <a:r>
                        <a:rPr lang="en-AU" sz="1400" u="none" strike="noStrike" cap="none" dirty="0" smtClean="0">
                          <a:latin typeface="Calibri"/>
                          <a:ea typeface="Calibri"/>
                          <a:cs typeface="Calibri"/>
                          <a:sym typeface="Calibri"/>
                        </a:rPr>
                        <a:t>Mathematics</a:t>
                      </a:r>
                      <a:r>
                        <a:rPr lang="en-AU" sz="1400" u="none" strike="noStrike" cap="none" baseline="0" dirty="0" smtClean="0">
                          <a:latin typeface="Calibri"/>
                          <a:ea typeface="Calibri"/>
                          <a:cs typeface="Calibri"/>
                          <a:sym typeface="Calibri"/>
                        </a:rPr>
                        <a:t> and Algorithmic  Thinking</a:t>
                      </a:r>
                      <a:endParaRPr lang="en-AU" sz="1400" u="none" strike="noStrike" cap="none" dirty="0">
                        <a:latin typeface="Calibri"/>
                        <a:ea typeface="Calibri"/>
                        <a:cs typeface="Calibri"/>
                        <a:sym typeface="Calibri"/>
                      </a:endParaRPr>
                    </a:p>
                  </a:txBody>
                  <a:tcPr marL="68575" marR="68575" marT="68575" marB="68575" anchor="ctr"/>
                </a:tc>
                <a:tc>
                  <a:txBody>
                    <a:bodyPr/>
                    <a:lstStyle/>
                    <a:p>
                      <a:pPr marL="0" marR="0" lvl="0" indent="0" algn="ctr" rtl="0">
                        <a:spcBef>
                          <a:spcPts val="0"/>
                        </a:spcBef>
                        <a:spcAft>
                          <a:spcPts val="0"/>
                        </a:spcAft>
                        <a:buClr>
                          <a:schemeClr val="dk1"/>
                        </a:buClr>
                        <a:buSzPct val="25000"/>
                        <a:buFont typeface="Calibri"/>
                        <a:buNone/>
                      </a:pPr>
                      <a:r>
                        <a:rPr lang="en-AU" sz="1400" u="none" strike="noStrike" cap="none" dirty="0" smtClean="0">
                          <a:latin typeface="Calibri"/>
                          <a:ea typeface="Calibri"/>
                          <a:cs typeface="Calibri"/>
                          <a:sym typeface="Calibri"/>
                        </a:rPr>
                        <a:t>Mathematical Modelling</a:t>
                      </a:r>
                      <a:endParaRPr lang="en-AU" sz="1400" u="none" strike="noStrike" cap="none" dirty="0">
                        <a:latin typeface="Calibri"/>
                        <a:ea typeface="Calibri"/>
                        <a:cs typeface="Calibri"/>
                        <a:sym typeface="Calibri"/>
                      </a:endParaRPr>
                    </a:p>
                  </a:txBody>
                  <a:tcPr marL="68575" marR="68575" marT="68575" marB="68575" anchor="ctr"/>
                </a:tc>
                <a:tc>
                  <a:txBody>
                    <a:bodyPr/>
                    <a:lstStyle/>
                    <a:p>
                      <a:pPr marL="0" marR="0" lvl="0" indent="0" algn="ctr" rtl="0">
                        <a:spcBef>
                          <a:spcPts val="0"/>
                        </a:spcBef>
                        <a:buClr>
                          <a:schemeClr val="dk1"/>
                        </a:buClr>
                        <a:buSzPct val="25000"/>
                        <a:buFont typeface="Calibri"/>
                        <a:buNone/>
                      </a:pPr>
                      <a:r>
                        <a:rPr lang="en-AU" sz="1400" u="none" strike="noStrike" cap="none" dirty="0" smtClean="0">
                          <a:latin typeface="Calibri"/>
                          <a:ea typeface="Calibri"/>
                          <a:cs typeface="Calibri"/>
                          <a:sym typeface="Calibri"/>
                        </a:rPr>
                        <a:t>Mathematical Inquiry into Authentic Problems</a:t>
                      </a:r>
                      <a:endParaRPr lang="en-AU" sz="1400" u="none" strike="noStrike" cap="none" dirty="0">
                        <a:solidFill>
                          <a:schemeClr val="dk1"/>
                        </a:solidFill>
                        <a:latin typeface="Calibri"/>
                        <a:ea typeface="Calibri"/>
                        <a:cs typeface="Calibri"/>
                        <a:sym typeface="Calibri"/>
                      </a:endParaRPr>
                    </a:p>
                  </a:txBody>
                  <a:tcPr marL="68575" marR="68575" marT="68575" marB="68575" anchor="ctr"/>
                </a:tc>
              </a:tr>
            </a:tbl>
          </a:graphicData>
        </a:graphic>
      </p:graphicFrame>
    </p:spTree>
    <p:extLst>
      <p:ext uri="{BB962C8B-B14F-4D97-AF65-F5344CB8AC3E}">
        <p14:creationId xmlns:p14="http://schemas.microsoft.com/office/powerpoint/2010/main" val="1403811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6" id="{A0D193CC-76EE-4878-838D-47BE12D94ADE}" vid="{C5BFC58A-78A4-435B-BBDE-6D83B7170BD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6" id="{A0D193CC-76EE-4878-838D-47BE12D94ADE}" vid="{8912C857-D4AD-4E07-B424-61AD33B1F6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reSolve PPT_16.9_05 - Shine Dome-3</Template>
  <TotalTime>6185</TotalTime>
  <Words>6417</Words>
  <Application>Microsoft Macintosh PowerPoint</Application>
  <PresentationFormat>On-screen Show (16:9)</PresentationFormat>
  <Paragraphs>743</Paragraphs>
  <Slides>86</Slides>
  <Notes>86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86</vt:i4>
      </vt:variant>
    </vt:vector>
  </HeadingPairs>
  <TitlesOfParts>
    <vt:vector size="90" baseType="lpstr">
      <vt:lpstr>Calibri</vt:lpstr>
      <vt:lpstr>Arial</vt:lpstr>
      <vt:lpstr>Office Theme</vt:lpstr>
      <vt:lpstr>1_Office Theme</vt:lpstr>
      <vt:lpstr>PowerPoint Presentation</vt:lpstr>
      <vt:lpstr>MODULE 3 Including all students in  mathematics learning experiences</vt:lpstr>
      <vt:lpstr>Module 3 overview</vt:lpstr>
      <vt:lpstr>Part 1: The reSolve Project</vt:lpstr>
      <vt:lpstr>Overview of the reSolve: Mathematics by Inquiry Project   </vt:lpstr>
      <vt:lpstr>Classroom Resources</vt:lpstr>
      <vt:lpstr>Classroom Resources</vt:lpstr>
      <vt:lpstr>Special Topics</vt:lpstr>
      <vt:lpstr>Special Topics </vt:lpstr>
      <vt:lpstr>Professional Learning Modules</vt:lpstr>
      <vt:lpstr>Professional Learning Modules</vt:lpstr>
      <vt:lpstr>reSolve Champions</vt:lpstr>
      <vt:lpstr>The reSolve Protocol is the driver for all that the project is about, and does.</vt:lpstr>
      <vt:lpstr>In particular, this module addresses these statements from the Protocol</vt:lpstr>
      <vt:lpstr>This module addresses (in particular) the following AITSL Teaching Standards:</vt:lpstr>
      <vt:lpstr>PowerPoint Presentation</vt:lpstr>
      <vt:lpstr>The nature of difference</vt:lpstr>
      <vt:lpstr>We are interested in …</vt:lpstr>
      <vt:lpstr>Some assumptions that underlie  planning to include all students:</vt:lpstr>
      <vt:lpstr>Some assumptions that underlie  planning to include all students:</vt:lpstr>
      <vt:lpstr>Some assumptions that underlie  planning to include all students:</vt:lpstr>
      <vt:lpstr>Some assumptions that underlie  planning to include all students:</vt:lpstr>
      <vt:lpstr>Some assumptions that underlie  planning to include all students:</vt:lpstr>
      <vt:lpstr>Some assumptions that underlie  planning to include all students:</vt:lpstr>
      <vt:lpstr>What do you see as the implications of such statements for planning, teaching and assessment?</vt:lpstr>
      <vt:lpstr>Part 3: Three Strategies for Planning to Address Difference</vt:lpstr>
      <vt:lpstr>Examples of what the three strategies look like</vt:lpstr>
      <vt:lpstr>PowerPoint Presentation</vt:lpstr>
      <vt:lpstr>What were they again?</vt:lpstr>
      <vt:lpstr>Choose a task to discuss.</vt:lpstr>
      <vt:lpstr>PowerPoint Presentation</vt:lpstr>
      <vt:lpstr>Putting it into practice</vt:lpstr>
      <vt:lpstr>What explicit language related to inclusion should we use … What explicit language related to inclusion should we avoid …</vt:lpstr>
      <vt:lpstr>How will our approach to making mathematics accessible for all students affect our planning …</vt:lpstr>
      <vt:lpstr>How will we communicate our approach to making mathematics accessible for all</vt:lpstr>
      <vt:lpstr>What specific actions do you (as an individual) commit to as a result of participation in this professional learning module?</vt:lpstr>
      <vt:lpstr>PowerPoint Presentation</vt:lpstr>
      <vt:lpstr>Strategy 1: Providing experiences that give all students access to the subsequent tasks</vt:lpstr>
      <vt:lpstr>PowerPoint Presentation</vt:lpstr>
      <vt:lpstr>… and the subsequent Handfuls task …</vt:lpstr>
      <vt:lpstr>Strategy 2: Posing tasks with “low floors” and “high ceilings” so that all students are working on the same task even if in different ways.</vt:lpstr>
      <vt:lpstr>PowerPoint Presentation</vt:lpstr>
      <vt:lpstr>PowerPoint Presentation</vt:lpstr>
      <vt:lpstr>Supporting students experiencing difficulty –  the power of “enabling prompts”</vt:lpstr>
      <vt:lpstr>An enabling prompt involves reducing the complexity of the original task by changing …</vt:lpstr>
      <vt:lpstr>PowerPoint Presentation</vt:lpstr>
      <vt:lpstr>Extending students who are ready   –  the use of “extending prompts”</vt:lpstr>
      <vt:lpstr>PowerPoint Presentation</vt:lpstr>
      <vt:lpstr>Strategy 1: Providing experiences that give all students access to the subsequent tasks</vt:lpstr>
      <vt:lpstr>PowerPoint Presentation</vt:lpstr>
      <vt:lpstr>…and the subsequent Building Symmetry task…</vt:lpstr>
      <vt:lpstr>Strategy 2: Posing tasks with “low floors” and “high ceilings” so that all students are working on the same task even if in different ways.</vt:lpstr>
      <vt:lpstr>PowerPoint Presentation</vt:lpstr>
      <vt:lpstr>PowerPoint Presentation</vt:lpstr>
      <vt:lpstr>Supporting students experiencing difficulty –  the power of “enabling prompts”</vt:lpstr>
      <vt:lpstr>An enabling prompt involves reducing the complexity of the original task by changing …</vt:lpstr>
      <vt:lpstr>PowerPoint Presentation</vt:lpstr>
      <vt:lpstr>Extending students who are ready   –  the use of “extending prompts”</vt:lpstr>
      <vt:lpstr>PowerPoint Presentation</vt:lpstr>
      <vt:lpstr>Strategy 1: Providing experiences that give all students access to the subsequent tasks</vt:lpstr>
      <vt:lpstr>PowerPoint Presentation</vt:lpstr>
      <vt:lpstr>…and the subsequent Mathematical Mind Reading task…</vt:lpstr>
      <vt:lpstr>Strategy 2: Posing tasks with “low floors” and “high ceilings” so that all students are working on the same task even if in different ways.</vt:lpstr>
      <vt:lpstr>PowerPoint Presentation</vt:lpstr>
      <vt:lpstr>PowerPoint Presentation</vt:lpstr>
      <vt:lpstr>Supporting students experiencing difficulty –  the power of “enabling prompts”</vt:lpstr>
      <vt:lpstr>An enabling prompt involves reducing the complexity of the original task by changing …</vt:lpstr>
      <vt:lpstr>PowerPoint Presentation</vt:lpstr>
      <vt:lpstr>Extending students who are ready   –  the use of “extending prompts”</vt:lpstr>
      <vt:lpstr>PowerPoint Presentation</vt:lpstr>
      <vt:lpstr>Strategy 1: Providing experiences that give all students access to the subsequent tasks</vt:lpstr>
      <vt:lpstr>PowerPoint Presentation</vt:lpstr>
      <vt:lpstr>PowerPoint Presentation</vt:lpstr>
      <vt:lpstr>Strategy 2: Posing tasks with “low floors” and “high ceilings” so that all students are working on the same task even if in different ways.</vt:lpstr>
      <vt:lpstr>PowerPoint Presentation</vt:lpstr>
      <vt:lpstr>PowerPoint Presentation</vt:lpstr>
      <vt:lpstr>Supporting students experiencing difficulty –  the power of “enabling prompts”</vt:lpstr>
      <vt:lpstr>An enabling prompt involves reducing the complexity of the original task by changing …</vt:lpstr>
      <vt:lpstr>PowerPoint Presentation</vt:lpstr>
      <vt:lpstr>Extending students who are ready   –  the use of “extending prompts”</vt:lpstr>
      <vt:lpstr>PowerPoint Presentation</vt:lpstr>
      <vt:lpstr>PowerPoint Presentation</vt:lpstr>
      <vt:lpstr>In this bag, I have red counters and blue counters.  I take out 4 counters.  What are my possible scores?</vt:lpstr>
      <vt:lpstr>PowerPoint Presentation</vt:lpstr>
      <vt:lpstr>PowerPoint Presentation</vt:lpstr>
      <vt:lpstr>PowerPoint Presentation</vt:lpstr>
    </vt:vector>
  </TitlesOfParts>
  <Company>Monash University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Sullivan</dc:creator>
  <cp:lastModifiedBy>Matt Skoss</cp:lastModifiedBy>
  <cp:revision>225</cp:revision>
  <cp:lastPrinted>2017-10-17T22:31:08Z</cp:lastPrinted>
  <dcterms:created xsi:type="dcterms:W3CDTF">2016-08-03T14:30:38Z</dcterms:created>
  <dcterms:modified xsi:type="dcterms:W3CDTF">2017-10-17T22:32:05Z</dcterms:modified>
</cp:coreProperties>
</file>